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ppt/theme/themeOverride3.xml" ContentType="application/vnd.openxmlformats-officedocument.themeOverride+xml"/>
  <Override PartName="/ppt/notesSlides/notesSlide14.xml" ContentType="application/vnd.openxmlformats-officedocument.presentationml.notesSlide+xml"/>
  <Override PartName="/ppt/theme/themeOverride4.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5.xml" ContentType="application/vnd.openxmlformats-officedocument.themeOverride+xml"/>
  <Override PartName="/ppt/notesSlides/notesSlide17.xml" ContentType="application/vnd.openxmlformats-officedocument.presentationml.notesSlide+xml"/>
  <Override PartName="/ppt/theme/themeOverride6.xml" ContentType="application/vnd.openxmlformats-officedocument.themeOverride+xml"/>
  <Override PartName="/ppt/notesSlides/notesSlide18.xml" ContentType="application/vnd.openxmlformats-officedocument.presentationml.notesSlide+xml"/>
  <Override PartName="/ppt/theme/themeOverride7.xml" ContentType="application/vnd.openxmlformats-officedocument.themeOverride+xml"/>
  <Override PartName="/ppt/notesSlides/notesSlide19.xml" ContentType="application/vnd.openxmlformats-officedocument.presentationml.notesSlide+xml"/>
  <Override PartName="/ppt/theme/themeOverride8.xml" ContentType="application/vnd.openxmlformats-officedocument.themeOverride+xml"/>
  <Override PartName="/ppt/notesSlides/notesSlide20.xml" ContentType="application/vnd.openxmlformats-officedocument.presentationml.notesSlide+xml"/>
  <Override PartName="/ppt/theme/themeOverride9.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1"/>
    <p:sldMasterId id="2147484585" r:id="rId2"/>
    <p:sldMasterId id="2147484701" r:id="rId3"/>
  </p:sldMasterIdLst>
  <p:notesMasterIdLst>
    <p:notesMasterId r:id="rId32"/>
  </p:notesMasterIdLst>
  <p:handoutMasterIdLst>
    <p:handoutMasterId r:id="rId33"/>
  </p:handoutMasterIdLst>
  <p:sldIdLst>
    <p:sldId id="2076137641" r:id="rId4"/>
    <p:sldId id="2076137640" r:id="rId5"/>
    <p:sldId id="10566" r:id="rId6"/>
    <p:sldId id="2134804654" r:id="rId7"/>
    <p:sldId id="2134804655" r:id="rId8"/>
    <p:sldId id="2134804691" r:id="rId9"/>
    <p:sldId id="2134804692" r:id="rId10"/>
    <p:sldId id="2134804695" r:id="rId11"/>
    <p:sldId id="2134804693" r:id="rId12"/>
    <p:sldId id="2134804694" r:id="rId13"/>
    <p:sldId id="2134804662" r:id="rId14"/>
    <p:sldId id="2134804657" r:id="rId15"/>
    <p:sldId id="2134804658" r:id="rId16"/>
    <p:sldId id="2134804660" r:id="rId17"/>
    <p:sldId id="2134804663" r:id="rId18"/>
    <p:sldId id="2134804665" r:id="rId19"/>
    <p:sldId id="2134804667" r:id="rId20"/>
    <p:sldId id="2134804670" r:id="rId21"/>
    <p:sldId id="2134804672" r:id="rId22"/>
    <p:sldId id="2134804676" r:id="rId23"/>
    <p:sldId id="2134804678" r:id="rId24"/>
    <p:sldId id="2134804679" r:id="rId25"/>
    <p:sldId id="2134804681" r:id="rId26"/>
    <p:sldId id="2134804683" r:id="rId27"/>
    <p:sldId id="2134804685" r:id="rId28"/>
    <p:sldId id="2134804690" r:id="rId29"/>
    <p:sldId id="2134804650" r:id="rId30"/>
    <p:sldId id="1598"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5" name="Author" initials="A" lastIdx="52"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3C3C41"/>
    <a:srgbClr val="2C292A"/>
    <a:srgbClr val="75757A"/>
    <a:srgbClr val="FFFFFF"/>
    <a:srgbClr val="FFFF99"/>
    <a:srgbClr val="0F78D4"/>
    <a:srgbClr val="3C3C3C"/>
    <a:srgbClr val="EBEBEB"/>
    <a:srgbClr val="0066C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F6F006-3A10-4B9F-9820-6F78966FCEB7}" v="21" dt="2023-05-18T08:25:00.9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37" autoAdjust="0"/>
    <p:restoredTop sz="73964" autoAdjust="0"/>
  </p:normalViewPr>
  <p:slideViewPr>
    <p:cSldViewPr snapToGrid="0">
      <p:cViewPr varScale="1">
        <p:scale>
          <a:sx n="91" d="100"/>
          <a:sy n="91" d="100"/>
        </p:scale>
        <p:origin x="66" y="582"/>
      </p:cViewPr>
      <p:guideLst/>
    </p:cSldViewPr>
  </p:slideViewPr>
  <p:outlineViewPr>
    <p:cViewPr>
      <p:scale>
        <a:sx n="33" d="100"/>
        <a:sy n="33" d="100"/>
      </p:scale>
      <p:origin x="0" y="-4788"/>
    </p:cViewPr>
  </p:outlineViewPr>
  <p:notesTextViewPr>
    <p:cViewPr>
      <p:scale>
        <a:sx n="1" d="1"/>
        <a:sy n="1" d="1"/>
      </p:scale>
      <p:origin x="0" y="0"/>
    </p:cViewPr>
  </p:notesTextViewPr>
  <p:sorterViewPr>
    <p:cViewPr>
      <p:scale>
        <a:sx n="70" d="100"/>
        <a:sy n="70" d="100"/>
      </p:scale>
      <p:origin x="0" y="-25128"/>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5/10/relationships/revisionInfo" Target="revisionInfo.xml"/><Relationship Id="rId21" Type="http://schemas.openxmlformats.org/officeDocument/2006/relationships/slide" Target="slides/slide18.xml"/><Relationship Id="rId34"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5/18/2023 9:07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5/18/2023 9:06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learn.microsoft.com/en-us/azure/active-directory/privileged-identity-management/pim-configure" TargetMode="External"/><Relationship Id="rId3" Type="http://schemas.openxmlformats.org/officeDocument/2006/relationships/hyperlink" Target="https://learn.microsoft.com/en-us/azure/aks/use-managed-identity" TargetMode="External"/><Relationship Id="rId7" Type="http://schemas.openxmlformats.org/officeDocument/2006/relationships/hyperlink" Target="https://learn.microsoft.com/en-us/azure/aks/manage-azure-rbac"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learn.microsoft.com/en-us/azure/aks/concepts-identity#kubernetes-role-based-access-control-kubernetes-rbac" TargetMode="External"/><Relationship Id="rId5" Type="http://schemas.openxmlformats.org/officeDocument/2006/relationships/hyperlink" Target="https://learn.microsoft.com/en-us/azure/aks/managed-aad" TargetMode="External"/><Relationship Id="rId10" Type="http://schemas.openxmlformats.org/officeDocument/2006/relationships/hyperlink" Target="https://learn.microsoft.com/en-us/azure/active-directory/develop/workload-identity-federation" TargetMode="External"/><Relationship Id="rId4" Type="http://schemas.openxmlformats.org/officeDocument/2006/relationships/hyperlink" Target="https://learn.microsoft.com/en-us/azure/aks/azure-ad-rbac" TargetMode="External"/><Relationship Id="rId9" Type="http://schemas.openxmlformats.org/officeDocument/2006/relationships/hyperlink" Target="https://learn.microsoft.com/en-us/azure/cloud-adoption-framework/ready/landing-zone/design-area/identity-acces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n-us/azure/aks/concepts-network#compare-network-models"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learn.microsoft.com/en-us/azure/governance/policy/concepts/policy-for-kubernetes" TargetMode="External"/><Relationship Id="rId4" Type="http://schemas.openxmlformats.org/officeDocument/2006/relationships/hyperlink" Target="https://learn.microsoft.com/en-us/azure/aks/virtual-nodes-porta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earn.microsoft.com/en-us/azure/aks/private-clusters" TargetMode="External"/><Relationship Id="rId7" Type="http://schemas.openxmlformats.org/officeDocument/2006/relationships/hyperlink" Target="https://github.com/Azure/Enterprise-Scale/blob/main/docs/ESLZ-Policies.md"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learn.microsoft.com/en-us/azure/aks/windows-faq" TargetMode="External"/><Relationship Id="rId5" Type="http://schemas.openxmlformats.org/officeDocument/2006/relationships/hyperlink" Target="https://learn.microsoft.com/en-us/azure/aks/configure-azure-cni#plan-ip-addressing-for-your-cluster" TargetMode="External"/><Relationship Id="rId4" Type="http://schemas.openxmlformats.org/officeDocument/2006/relationships/hyperlink" Target="https://learn.microsoft.com/en-us/azure/aks/private-clusters#configure-private-dns-zone"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azure/application-gateway/ingress-controller-overview"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learn.microsoft.com/en-us/azure/aks/egress-outboundtype#deploy-a-cluster-with-outbound-type-of-udr-and-azure-firewall" TargetMode="External"/><Relationship Id="rId5" Type="http://schemas.openxmlformats.org/officeDocument/2006/relationships/hyperlink" Target="https://learn.microsoft.com/en-us/azure/aks/limit-egress-traffic" TargetMode="External"/><Relationship Id="rId4" Type="http://schemas.openxmlformats.org/officeDocument/2006/relationships/hyperlink" Target="https://learn.microsoft.com/en-us/azure/web-application-firewall/ag/ag-overview"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earn.microsoft.com/en-us/azure/cloud-adoption-framework/ready/azure-best-practices/naming-and-taggi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Azure/Enterprise-Scale/blob/main/docs/ESLZ-Policies.md"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learn.microsoft.com/en-us/azure/aks/operator-best-practices-cluster-security#app-armor"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learn.microsoft.com/en-us/azure/aks/node-updates-kured" TargetMode="External"/><Relationship Id="rId3" Type="http://schemas.openxmlformats.org/officeDocument/2006/relationships/hyperlink" Target="https://learn.microsoft.com/en-us/azure/aks/control-kubeconfig-access" TargetMode="External"/><Relationship Id="rId7" Type="http://schemas.openxmlformats.org/officeDocument/2006/relationships/hyperlink" Target="https://learn.microsoft.com/en-us/azure/aks/node-image-upgrade"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learn.microsoft.com/en-us/azure/aks/csi-secrets-store-driver" TargetMode="External"/><Relationship Id="rId5" Type="http://schemas.openxmlformats.org/officeDocument/2006/relationships/hyperlink" Target="https://learn.microsoft.com/en-us/azure/aks/operator-best-practices-identity#use-pod-managed-identities" TargetMode="External"/><Relationship Id="rId4" Type="http://schemas.openxmlformats.org/officeDocument/2006/relationships/hyperlink" Target="https://learn.microsoft.com/en-us/azure/aks/developer-best-practices-pod-security#secure-pod-access-to-resource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earn.microsoft.com/en-us/azure/aks/availability-zone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learn.microsoft.com/en-us/azure/aks/use-multiple-node-pools#limitation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mspnp/aks-fabrikam-dronedeliver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mspnp/aks-fabrikam-dronedeliver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mspnp/aks-baseline-multi-reg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learn.microsoft.com/en-us/azure/aks/azure-cni-overlay" TargetMode="External"/><Relationship Id="rId3" Type="http://schemas.openxmlformats.org/officeDocument/2006/relationships/hyperlink" Target="https://learn.microsoft.com/en-us/azure/aks/use-managed-identity" TargetMode="External"/><Relationship Id="rId7" Type="http://schemas.openxmlformats.org/officeDocument/2006/relationships/hyperlink" Target="https://learn.microsoft.com/en-us/azure/aks/use-network-policie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learn.microsoft.com/en-us/azure/aks/operator-best-practices-cluster-isolation" TargetMode="External"/><Relationship Id="rId5" Type="http://schemas.openxmlformats.org/officeDocument/2006/relationships/hyperlink" Target="https://learn.microsoft.com/en-us/azure/aks/managed-aad" TargetMode="External"/><Relationship Id="rId10" Type="http://schemas.openxmlformats.org/officeDocument/2006/relationships/hyperlink" Target="https://learn.microsoft.com/en-us/azure/aks/workload-identity-overview" TargetMode="External"/><Relationship Id="rId4" Type="http://schemas.openxmlformats.org/officeDocument/2006/relationships/hyperlink" Target="https://learn.microsoft.com/en-us/azure/aks/kubernetes-service-principal?tabs=azure-cli" TargetMode="External"/><Relationship Id="rId9" Type="http://schemas.openxmlformats.org/officeDocument/2006/relationships/hyperlink" Target="https://learn.microsoft.com/en-us/azure/cloud-adoption-framework/ready/landing-zone/design-area/identity-acces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94122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Cluster identities.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Use your own </a:t>
            </a:r>
            <a:r>
              <a:rPr lang="en-US" b="0" i="0" u="none" strike="noStrike" dirty="0">
                <a:solidFill>
                  <a:srgbClr val="161616"/>
                </a:solidFill>
                <a:effectLst/>
                <a:latin typeface="Segoe UI" panose="020B0502040204020203" pitchFamily="34" charset="0"/>
                <a:hlinkClick r:id="rId3"/>
              </a:rPr>
              <a:t>managed identity</a:t>
            </a:r>
            <a:r>
              <a:rPr lang="en-US" b="0" i="0" dirty="0">
                <a:solidFill>
                  <a:srgbClr val="161616"/>
                </a:solidFill>
                <a:effectLst/>
                <a:latin typeface="Segoe UI" panose="020B0502040204020203" pitchFamily="34" charset="0"/>
              </a:rPr>
              <a:t> for your AKS cluster.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Define custom Azure RBAC roles for your AKS landing zone to simplify the management of required permissions for cluster-managed identity.</a:t>
            </a:r>
          </a:p>
          <a:p>
            <a:pPr algn="l"/>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Cluster access.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Use Kubernetes RBAC with Azure AD to </a:t>
            </a:r>
            <a:r>
              <a:rPr lang="en-US" b="0" i="0" u="none" strike="noStrike" dirty="0">
                <a:solidFill>
                  <a:srgbClr val="161616"/>
                </a:solidFill>
                <a:effectLst/>
                <a:latin typeface="Segoe UI" panose="020B0502040204020203" pitchFamily="34" charset="0"/>
                <a:hlinkClick r:id="rId4"/>
              </a:rPr>
              <a:t>limit privileges</a:t>
            </a:r>
            <a:r>
              <a:rPr lang="en-US" b="0" i="0" dirty="0">
                <a:solidFill>
                  <a:srgbClr val="161616"/>
                </a:solidFill>
                <a:effectLst/>
                <a:latin typeface="Segoe UI" panose="020B0502040204020203" pitchFamily="34" charset="0"/>
              </a:rPr>
              <a:t> and minimize administrator privileges. Doing so helps to protect configuration and secrets access.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Use </a:t>
            </a:r>
            <a:r>
              <a:rPr lang="en-US" b="0" i="0" u="none" strike="noStrike" dirty="0">
                <a:solidFill>
                  <a:srgbClr val="161616"/>
                </a:solidFill>
                <a:effectLst/>
                <a:latin typeface="Segoe UI" panose="020B0502040204020203" pitchFamily="34" charset="0"/>
                <a:hlinkClick r:id="rId5"/>
              </a:rPr>
              <a:t>AKS-managed Azure AD integration</a:t>
            </a:r>
            <a:r>
              <a:rPr lang="en-US" b="0" i="0" dirty="0">
                <a:solidFill>
                  <a:srgbClr val="161616"/>
                </a:solidFill>
                <a:effectLst/>
                <a:latin typeface="Segoe UI" panose="020B0502040204020203" pitchFamily="34" charset="0"/>
              </a:rPr>
              <a:t> so you can use Azure AD for authentication and operator and developer access.</a:t>
            </a:r>
          </a:p>
          <a:p>
            <a:endParaRPr lang="en-US" dirty="0"/>
          </a:p>
          <a:p>
            <a:pPr algn="l"/>
            <a:r>
              <a:rPr lang="en-US" b="0" i="0" dirty="0">
                <a:solidFill>
                  <a:srgbClr val="161616"/>
                </a:solidFill>
                <a:effectLst/>
                <a:latin typeface="Segoe UI" panose="020B0502040204020203" pitchFamily="34" charset="0"/>
              </a:rPr>
              <a:t>Define required RBAC roles and role bindings in Kubernetes.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Use </a:t>
            </a:r>
            <a:r>
              <a:rPr lang="en-US" b="0" i="0" u="none" strike="noStrike" dirty="0">
                <a:solidFill>
                  <a:srgbClr val="161616"/>
                </a:solidFill>
                <a:effectLst/>
                <a:latin typeface="Segoe UI" panose="020B0502040204020203" pitchFamily="34" charset="0"/>
                <a:hlinkClick r:id="rId6"/>
              </a:rPr>
              <a:t>Kubernetes roles and role bindings</a:t>
            </a:r>
            <a:r>
              <a:rPr lang="en-US" b="0" i="0" dirty="0">
                <a:solidFill>
                  <a:srgbClr val="161616"/>
                </a:solidFill>
                <a:effectLst/>
                <a:latin typeface="Segoe UI" panose="020B0502040204020203" pitchFamily="34" charset="0"/>
              </a:rPr>
              <a:t> to Azure AD groups for site reliability engineering (SRE), SecOps, and developer access.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Consider using </a:t>
            </a:r>
            <a:r>
              <a:rPr lang="en-US" b="0" i="0" u="none" strike="noStrike" dirty="0">
                <a:solidFill>
                  <a:srgbClr val="161616"/>
                </a:solidFill>
                <a:effectLst/>
                <a:latin typeface="Segoe UI" panose="020B0502040204020203" pitchFamily="34" charset="0"/>
                <a:hlinkClick r:id="rId7"/>
              </a:rPr>
              <a:t>Azure RBAC for Kubernetes</a:t>
            </a:r>
            <a:r>
              <a:rPr lang="en-US" b="0" i="0" dirty="0">
                <a:solidFill>
                  <a:srgbClr val="161616"/>
                </a:solidFill>
                <a:effectLst/>
                <a:latin typeface="Segoe UI" panose="020B0502040204020203" pitchFamily="34" charset="0"/>
              </a:rPr>
              <a:t>, which enables unified management and access control across Azure resources, AKS, and Kubernetes resources. When Azure RBAC for Kubernetes is enabled, you don't need to separately manage user identities and credentials for Kubernetes. Azure AD principals will be exclusively validated by Azure RBAC, but regular Kubernetes users and service accounts will be exclusively validated by Kubernetes RBAC.</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Grant SRE full access just-in-time, as needed.</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Use </a:t>
            </a:r>
            <a:r>
              <a:rPr lang="en-US" b="0" i="0" u="none" strike="noStrike" dirty="0">
                <a:solidFill>
                  <a:srgbClr val="161616"/>
                </a:solidFill>
                <a:effectLst/>
                <a:latin typeface="Segoe UI" panose="020B0502040204020203" pitchFamily="34" charset="0"/>
                <a:hlinkClick r:id="rId8"/>
              </a:rPr>
              <a:t>Privileged Identity Management in Azure AD</a:t>
            </a:r>
            <a:r>
              <a:rPr lang="en-US" b="0" i="0" dirty="0">
                <a:solidFill>
                  <a:srgbClr val="161616"/>
                </a:solidFill>
                <a:effectLst/>
                <a:latin typeface="Segoe UI" panose="020B0502040204020203" pitchFamily="34" charset="0"/>
              </a:rPr>
              <a:t> and </a:t>
            </a:r>
            <a:r>
              <a:rPr lang="en-US" b="0" i="0" u="none" strike="noStrike" dirty="0">
                <a:solidFill>
                  <a:srgbClr val="161616"/>
                </a:solidFill>
                <a:effectLst/>
                <a:latin typeface="Segoe UI" panose="020B0502040204020203" pitchFamily="34" charset="0"/>
                <a:hlinkClick r:id="rId9"/>
              </a:rPr>
              <a:t>identity and access management in Azure landing zones</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a:t>
            </a:r>
            <a:r>
              <a:rPr lang="en-US" b="0" i="0" u="none" strike="noStrike" dirty="0">
                <a:solidFill>
                  <a:srgbClr val="161616"/>
                </a:solidFill>
                <a:effectLst/>
                <a:latin typeface="Segoe UI" panose="020B0502040204020203" pitchFamily="34" charset="0"/>
                <a:hlinkClick r:id="rId10"/>
              </a:rPr>
              <a:t>Azure AD workload identity for Kubernetes.</a:t>
            </a:r>
            <a:r>
              <a:rPr lang="en-US" b="0" i="0" dirty="0">
                <a:solidFill>
                  <a:srgbClr val="161616"/>
                </a:solidFill>
                <a:effectLst/>
                <a:latin typeface="Segoe UI" panose="020B0502040204020203" pitchFamily="34" charset="0"/>
              </a:rPr>
              <a:t> When you implement this federation, developers can use native Kubernetes service accounts and federation to access resources managed by Azure AD, like Azure and Microsoft Graph.</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895564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Decide between two networking models: </a:t>
            </a:r>
            <a:r>
              <a:rPr lang="en-US" b="0" i="0" dirty="0" err="1">
                <a:solidFill>
                  <a:srgbClr val="161616"/>
                </a:solidFill>
                <a:effectLst/>
                <a:latin typeface="Segoe UI" panose="020B0502040204020203" pitchFamily="34" charset="0"/>
              </a:rPr>
              <a:t>kubenet</a:t>
            </a:r>
            <a:r>
              <a:rPr lang="en-US" b="0" i="0" dirty="0">
                <a:solidFill>
                  <a:srgbClr val="161616"/>
                </a:solidFill>
                <a:effectLst/>
                <a:latin typeface="Segoe UI" panose="020B0502040204020203" pitchFamily="34" charset="0"/>
              </a:rPr>
              <a:t> and Azure Container Networking Interface (CNI).</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CNI requires extra planning for IP addresses.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Only CNI supports Windows Server node and network policies pool.</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UDR for </a:t>
            </a:r>
            <a:r>
              <a:rPr lang="en-US" b="0" i="0" dirty="0" err="1">
                <a:solidFill>
                  <a:srgbClr val="161616"/>
                </a:solidFill>
                <a:effectLst/>
                <a:latin typeface="Segoe UI" panose="020B0502040204020203" pitchFamily="34" charset="0"/>
              </a:rPr>
              <a:t>kubenet</a:t>
            </a:r>
            <a:r>
              <a:rPr lang="en-US" b="0" i="0" dirty="0">
                <a:solidFill>
                  <a:srgbClr val="161616"/>
                </a:solidFill>
                <a:effectLst/>
                <a:latin typeface="Segoe UI" panose="020B0502040204020203" pitchFamily="34" charset="0"/>
              </a:rPr>
              <a:t> is automatically set up by AKS.</a:t>
            </a:r>
          </a:p>
          <a:p>
            <a:pPr marL="742950" lvl="1" indent="-285750" algn="l">
              <a:buFont typeface="Arial" panose="020B0604020202020204" pitchFamily="34" charset="0"/>
              <a:buChar char="•"/>
            </a:pPr>
            <a:r>
              <a:rPr lang="en-US" b="0" i="0" dirty="0" err="1">
                <a:solidFill>
                  <a:srgbClr val="161616"/>
                </a:solidFill>
                <a:effectLst/>
                <a:latin typeface="Segoe UI" panose="020B0502040204020203" pitchFamily="34" charset="0"/>
              </a:rPr>
              <a:t>kubenet</a:t>
            </a:r>
            <a:r>
              <a:rPr lang="en-US" b="0" i="0" dirty="0">
                <a:solidFill>
                  <a:srgbClr val="161616"/>
                </a:solidFill>
                <a:effectLst/>
                <a:latin typeface="Segoe UI" panose="020B0502040204020203" pitchFamily="34" charset="0"/>
              </a:rPr>
              <a:t> only supports up to 400 nodes.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Verify the current list of </a:t>
            </a:r>
            <a:r>
              <a:rPr lang="en-US" b="0" i="0" u="none" strike="noStrike" dirty="0">
                <a:solidFill>
                  <a:srgbClr val="161616"/>
                </a:solidFill>
                <a:effectLst/>
                <a:latin typeface="Segoe UI" panose="020B0502040204020203" pitchFamily="34" charset="0"/>
                <a:hlinkClick r:id="rId3"/>
              </a:rPr>
              <a:t>capabilities supported by each CNI plug-in</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IP addressing and the size of the virtual network subnet must be carefully planned to support the scaling of the cluster. For example, you can add more nodes.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Virtual nodes can be used for quick cluster scaling, but there are some </a:t>
            </a:r>
            <a:r>
              <a:rPr lang="en-US" b="0" i="0" u="none" strike="noStrike" dirty="0">
                <a:solidFill>
                  <a:srgbClr val="161616"/>
                </a:solidFill>
                <a:effectLst/>
                <a:latin typeface="Segoe UI" panose="020B0502040204020203" pitchFamily="34" charset="0"/>
                <a:hlinkClick r:id="rId4"/>
              </a:rPr>
              <a:t>known limitations</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AKS clusters support Basic and Standard Azure Load Balancer SKUs.</a:t>
            </a:r>
          </a:p>
          <a:p>
            <a:endParaRPr lang="en-SI" dirty="0"/>
          </a:p>
          <a:p>
            <a:pPr algn="l"/>
            <a:r>
              <a:rPr lang="en-US" b="0" i="0" dirty="0">
                <a:solidFill>
                  <a:srgbClr val="161616"/>
                </a:solidFill>
                <a:effectLst/>
                <a:latin typeface="Segoe UI" panose="020B0502040204020203" pitchFamily="34" charset="0"/>
              </a:rPr>
              <a:t>AKS services can be exposed with public or internal load balancers. Internal load balancers can be configured in the same subnet as the Kubernetes nodes or in a dedicated subnet.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Azure Policy and the </a:t>
            </a:r>
            <a:r>
              <a:rPr lang="en-US" b="0" i="0" u="none" strike="noStrike" dirty="0">
                <a:solidFill>
                  <a:srgbClr val="161616"/>
                </a:solidFill>
                <a:effectLst/>
                <a:latin typeface="Segoe UI" panose="020B0502040204020203" pitchFamily="34" charset="0"/>
                <a:hlinkClick r:id="rId5"/>
              </a:rPr>
              <a:t>Azure Policy add-on for AKS</a:t>
            </a:r>
            <a:r>
              <a:rPr lang="en-US" b="0" i="0" dirty="0">
                <a:solidFill>
                  <a:srgbClr val="161616"/>
                </a:solidFill>
                <a:effectLst/>
                <a:latin typeface="Segoe UI" panose="020B0502040204020203" pitchFamily="34" charset="0"/>
              </a:rPr>
              <a:t> can control and limit the objects created in your AKS cluster, such as denying the creation of services with a public load balancer.</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AKS uses </a:t>
            </a:r>
            <a:r>
              <a:rPr lang="en-US" b="0" i="0" dirty="0" err="1">
                <a:solidFill>
                  <a:srgbClr val="161616"/>
                </a:solidFill>
                <a:effectLst/>
                <a:latin typeface="Segoe UI" panose="020B0502040204020203" pitchFamily="34" charset="0"/>
              </a:rPr>
              <a:t>CoreDNS</a:t>
            </a:r>
            <a:r>
              <a:rPr lang="en-US" b="0" i="0" dirty="0">
                <a:solidFill>
                  <a:srgbClr val="161616"/>
                </a:solidFill>
                <a:effectLst/>
                <a:latin typeface="Segoe UI" panose="020B0502040204020203" pitchFamily="34" charset="0"/>
              </a:rPr>
              <a:t> to provide name resolution to pods running in the cluster.</a:t>
            </a:r>
          </a:p>
          <a:p>
            <a:pPr marL="742950" lvl="1" indent="-285750" algn="l">
              <a:buFont typeface="Arial" panose="020B0604020202020204" pitchFamily="34" charset="0"/>
              <a:buChar char="•"/>
            </a:pPr>
            <a:r>
              <a:rPr lang="en-US" b="0" i="0" dirty="0" err="1">
                <a:solidFill>
                  <a:srgbClr val="161616"/>
                </a:solidFill>
                <a:effectLst/>
                <a:latin typeface="Segoe UI" panose="020B0502040204020203" pitchFamily="34" charset="0"/>
              </a:rPr>
              <a:t>CoreDNS</a:t>
            </a:r>
            <a:r>
              <a:rPr lang="en-US" b="0" i="0" dirty="0">
                <a:solidFill>
                  <a:srgbClr val="161616"/>
                </a:solidFill>
                <a:effectLst/>
                <a:latin typeface="Segoe UI" panose="020B0502040204020203" pitchFamily="34" charset="0"/>
              </a:rPr>
              <a:t> will resolve cluster-internal domains directly.</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Other domains will be forwarded to the DNS servers configured in Azure Virtual Network, which will be either the default Azure DNS resolver, or any custom DNS servers configured at the virtual network level.</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047073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spc="0" dirty="0">
                <a:solidFill>
                  <a:srgbClr val="161616"/>
                </a:solidFill>
                <a:latin typeface="Segoe UI" panose="020B0502040204020203" pitchFamily="34" charset="0"/>
              </a:rPr>
              <a:t>Outbound (egress) network traffic can be sent through an Azure Firewall or network virtual appliance cluster.</a:t>
            </a:r>
          </a:p>
          <a:p>
            <a:pPr marL="342900" indent="-342900">
              <a:buFont typeface="Arial" panose="020B0604020202020204" pitchFamily="34" charset="0"/>
              <a:buChar char="•"/>
            </a:pPr>
            <a:r>
              <a:rPr lang="en-US" sz="900" spc="0" dirty="0">
                <a:solidFill>
                  <a:srgbClr val="161616"/>
                </a:solidFill>
                <a:latin typeface="Segoe UI" panose="020B0502040204020203" pitchFamily="34" charset="0"/>
              </a:rPr>
              <a:t>By default, AKS clusters have unrestricted egress internet access.</a:t>
            </a:r>
          </a:p>
          <a:p>
            <a:pPr marL="342900" indent="-342900">
              <a:buFont typeface="Arial" panose="020B0604020202020204" pitchFamily="34" charset="0"/>
              <a:buChar char="•"/>
            </a:pPr>
            <a:r>
              <a:rPr lang="en-US" sz="900" spc="0" dirty="0">
                <a:solidFill>
                  <a:srgbClr val="161616"/>
                </a:solidFill>
                <a:latin typeface="Segoe UI" panose="020B0502040204020203" pitchFamily="34" charset="0"/>
              </a:rPr>
              <a:t>There are two deployment models for outbound connectivity: </a:t>
            </a:r>
            <a:r>
              <a:rPr lang="en-US" sz="900" spc="0" dirty="0" err="1">
                <a:solidFill>
                  <a:srgbClr val="161616"/>
                </a:solidFill>
                <a:latin typeface="Segoe UI" panose="020B0502040204020203" pitchFamily="34" charset="0"/>
              </a:rPr>
              <a:t>LoadBalancer</a:t>
            </a:r>
            <a:r>
              <a:rPr lang="en-US" sz="900" spc="0" dirty="0">
                <a:solidFill>
                  <a:srgbClr val="161616"/>
                </a:solidFill>
                <a:latin typeface="Segoe UI" panose="020B0502040204020203" pitchFamily="34" charset="0"/>
              </a:rPr>
              <a:t> or </a:t>
            </a:r>
            <a:r>
              <a:rPr lang="en-US" sz="900" spc="0" dirty="0" err="1">
                <a:solidFill>
                  <a:srgbClr val="161616"/>
                </a:solidFill>
                <a:latin typeface="Segoe UI" panose="020B0502040204020203" pitchFamily="34" charset="0"/>
              </a:rPr>
              <a:t>UserDefinedRouting</a:t>
            </a:r>
            <a:r>
              <a:rPr lang="en-US" sz="900" spc="0" dirty="0">
                <a:solidFill>
                  <a:srgbClr val="161616"/>
                </a:solidFill>
                <a:latin typeface="Segoe UI" panose="020B0502040204020203" pitchFamily="34" charset="0"/>
              </a:rPr>
              <a:t> (UDR). With UDR, there's no public IP address created in the cluster for egress traffic. This is especially important when deploying an AKS cluster to a Corp subscription with a policy to forbid creation of a public IP address. For more information, see Policies included in reference implementations of enterprise-scale landing zones.</a:t>
            </a:r>
          </a:p>
          <a:p>
            <a:pPr marL="342900" indent="-342900">
              <a:buFont typeface="Arial" panose="020B0604020202020204" pitchFamily="34" charset="0"/>
              <a:buChar char="•"/>
            </a:pPr>
            <a:r>
              <a:rPr lang="en-US" sz="900" spc="0" dirty="0">
                <a:solidFill>
                  <a:srgbClr val="161616"/>
                </a:solidFill>
                <a:latin typeface="Segoe UI" panose="020B0502040204020203" pitchFamily="34" charset="0"/>
              </a:rPr>
              <a:t>Egress traffic from the AKS cluster can be sent through Azure Firewall or a network virtual appliance cluster by configuring UDRs in the AKS subnet.</a:t>
            </a:r>
          </a:p>
          <a:p>
            <a:pPr marL="342900" indent="-342900">
              <a:buFont typeface="Arial" panose="020B0604020202020204" pitchFamily="34" charset="0"/>
              <a:buChar char="•"/>
            </a:pPr>
            <a:r>
              <a:rPr lang="en-US" sz="900" spc="0" dirty="0">
                <a:solidFill>
                  <a:srgbClr val="161616"/>
                </a:solidFill>
                <a:latin typeface="Segoe UI" panose="020B0502040204020203" pitchFamily="34" charset="0"/>
              </a:rPr>
              <a:t>If using outbound mode </a:t>
            </a:r>
            <a:r>
              <a:rPr lang="en-US" sz="900" spc="0" dirty="0" err="1">
                <a:solidFill>
                  <a:srgbClr val="161616"/>
                </a:solidFill>
                <a:latin typeface="Segoe UI" panose="020B0502040204020203" pitchFamily="34" charset="0"/>
              </a:rPr>
              <a:t>loadBalancer</a:t>
            </a:r>
            <a:r>
              <a:rPr lang="en-US" sz="900" spc="0" dirty="0">
                <a:solidFill>
                  <a:srgbClr val="161616"/>
                </a:solidFill>
                <a:latin typeface="Segoe UI" panose="020B0502040204020203" pitchFamily="34" charset="0"/>
              </a:rPr>
              <a:t>, you must carefully manage outbound ports, since you might use up the available outbound ports.</a:t>
            </a:r>
          </a:p>
          <a:p>
            <a:pPr marL="342900" indent="-342900">
              <a:buFont typeface="Arial" panose="020B0604020202020204" pitchFamily="34" charset="0"/>
              <a:buChar char="•"/>
            </a:pPr>
            <a:endParaRPr lang="en-US" sz="900" spc="0" dirty="0">
              <a:solidFill>
                <a:srgbClr val="161616"/>
              </a:solidFill>
              <a:latin typeface="Segoe UI" panose="020B0502040204020203" pitchFamily="34" charset="0"/>
            </a:endParaRPr>
          </a:p>
          <a:p>
            <a:r>
              <a:rPr lang="en-US" sz="900" spc="0" dirty="0">
                <a:solidFill>
                  <a:srgbClr val="161616"/>
                </a:solidFill>
                <a:latin typeface="Segoe UI" panose="020B0502040204020203" pitchFamily="34" charset="0"/>
              </a:rPr>
              <a:t>By default, all pods in an AKS cluster can send and receive traffic without limitations. Kubernetes network policies can be used to improve security and filter network traffic between pods in an AKS cluster. Two network policy models are available for AKS. Azure network policies are fully supported by Microsoft, while Calico is an open-source network security solution with more features and is also recommended.</a:t>
            </a:r>
            <a:endParaRPr lang="en-SI" sz="900" spc="0" dirty="0">
              <a:solidFill>
                <a:srgbClr val="161616"/>
              </a:solidFill>
              <a:latin typeface="Segoe UI" panose="020B0502040204020203" pitchFamily="34" charset="0"/>
            </a:endParaRPr>
          </a:p>
          <a:p>
            <a:endParaRPr lang="en-US" dirty="0"/>
          </a:p>
          <a:p>
            <a:r>
              <a:rPr lang="en-US" sz="900" spc="0" dirty="0">
                <a:solidFill>
                  <a:srgbClr val="161616"/>
                </a:solidFill>
                <a:latin typeface="Segoe UI" panose="020B0502040204020203" pitchFamily="34" charset="0"/>
              </a:rPr>
              <a:t>A service mesh provides capabilities like traffic management, resiliency, policy, security, strong identity, and observability. For more information, see the selection criteria.</a:t>
            </a:r>
          </a:p>
          <a:p>
            <a:endParaRPr lang="en-US" sz="900" spc="0" dirty="0">
              <a:solidFill>
                <a:srgbClr val="161616"/>
              </a:solidFill>
              <a:latin typeface="Segoe UI" panose="020B0502040204020203" pitchFamily="34" charset="0"/>
            </a:endParaRPr>
          </a:p>
          <a:p>
            <a:r>
              <a:rPr lang="en-US" sz="900" spc="0" dirty="0">
                <a:solidFill>
                  <a:srgbClr val="161616"/>
                </a:solidFill>
                <a:latin typeface="Segoe UI" panose="020B0502040204020203" pitchFamily="34" charset="0"/>
              </a:rPr>
              <a:t>Global load-balancing mechanisms such as Azure Traffic Manager and Azure Front Door increase resiliency by routing traffic across multiple clusters, potentially in different Azure regions.</a:t>
            </a:r>
          </a:p>
          <a:p>
            <a:endParaRPr lang="en-US" sz="900" spc="0" dirty="0">
              <a:solidFill>
                <a:srgbClr val="161616"/>
              </a:solidFill>
              <a:latin typeface="Segoe UI" panose="020B0502040204020203" pitchFamily="34" charset="0"/>
            </a:endParaRPr>
          </a:p>
          <a:p>
            <a:r>
              <a:rPr lang="en-US" sz="900" spc="0" dirty="0">
                <a:solidFill>
                  <a:srgbClr val="161616"/>
                </a:solidFill>
                <a:latin typeface="Segoe UI" panose="020B0502040204020203" pitchFamily="34" charset="0"/>
              </a:rPr>
              <a:t>AKS sets up a network security group (NSG) on the subnet in which the cluster is deployed. Don't manually edit this NSG, but you can influence by configuring the services you deploy in AKS.</a:t>
            </a:r>
            <a:endParaRPr lang="en-SI" sz="900" spc="0" dirty="0">
              <a:solidFill>
                <a:srgbClr val="161616"/>
              </a:solidFill>
              <a:latin typeface="Segoe UI" panose="020B0502040204020203" pitchFamily="34" charset="0"/>
            </a:endParaRP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546906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If your security policy mandates having the Kubernetes API with a private IP address (instead of a public IP address), </a:t>
            </a:r>
            <a:r>
              <a:rPr lang="en-US" b="0" i="0" u="none" strike="noStrike" dirty="0">
                <a:solidFill>
                  <a:srgbClr val="161616"/>
                </a:solidFill>
                <a:effectLst/>
                <a:latin typeface="Segoe UI" panose="020B0502040204020203" pitchFamily="34" charset="0"/>
                <a:hlinkClick r:id="rId3"/>
              </a:rPr>
              <a:t>deploy a private AKS cluster</a:t>
            </a:r>
            <a:r>
              <a:rPr lang="en-US" b="0" i="0" dirty="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Use custom private DNS zones when creating a private cluster, rather than letting the creation process use a </a:t>
            </a:r>
            <a:r>
              <a:rPr lang="en-US" b="0" i="0" u="none" strike="noStrike" dirty="0">
                <a:solidFill>
                  <a:srgbClr val="161616"/>
                </a:solidFill>
                <a:effectLst/>
                <a:latin typeface="Segoe UI" panose="020B0502040204020203" pitchFamily="34" charset="0"/>
                <a:hlinkClick r:id="rId4"/>
              </a:rPr>
              <a:t>system private DNS zone</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Azure Container Networking Interface (CNI) as a network model, unless you have a limited range of IP addresses that can be assigned to the AKS cluster.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Follow the documentation about </a:t>
            </a:r>
            <a:r>
              <a:rPr lang="en-US" b="0" i="0" u="none" strike="noStrike" dirty="0">
                <a:solidFill>
                  <a:srgbClr val="161616"/>
                </a:solidFill>
                <a:effectLst/>
                <a:latin typeface="Segoe UI" panose="020B0502040204020203" pitchFamily="34" charset="0"/>
                <a:hlinkClick r:id="rId5"/>
              </a:rPr>
              <a:t>IP address planning</a:t>
            </a:r>
            <a:r>
              <a:rPr lang="en-US" b="0" i="0" dirty="0">
                <a:solidFill>
                  <a:srgbClr val="161616"/>
                </a:solidFill>
                <a:effectLst/>
                <a:latin typeface="Segoe UI" panose="020B0502040204020203" pitchFamily="34" charset="0"/>
              </a:rPr>
              <a:t> with CNI.</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To use Windows Server node pools and virtual nodes to verify eventual limitations, refer to the </a:t>
            </a:r>
            <a:r>
              <a:rPr lang="en-US" b="0" i="0" u="none" strike="noStrike" dirty="0">
                <a:solidFill>
                  <a:srgbClr val="161616"/>
                </a:solidFill>
                <a:effectLst/>
                <a:latin typeface="Segoe UI" panose="020B0502040204020203" pitchFamily="34" charset="0"/>
                <a:hlinkClick r:id="rId6"/>
              </a:rPr>
              <a:t>Windows AKS support FAQ</a:t>
            </a:r>
            <a:r>
              <a:rPr lang="en-US" b="0" i="0" dirty="0">
                <a:solidFill>
                  <a:srgbClr val="161616"/>
                </a:solidFill>
                <a:effectLst/>
                <a:latin typeface="Segoe UI" panose="020B0502040204020203" pitchFamily="34" charset="0"/>
              </a:rPr>
              <a:t>.</a:t>
            </a:r>
          </a:p>
          <a:p>
            <a:endParaRPr lang="en-US" dirty="0"/>
          </a:p>
          <a:p>
            <a:pPr algn="l"/>
            <a:r>
              <a:rPr lang="en-US" b="0" i="0" dirty="0">
                <a:solidFill>
                  <a:srgbClr val="161616"/>
                </a:solidFill>
                <a:effectLst/>
                <a:latin typeface="Segoe UI" panose="020B0502040204020203" pitchFamily="34" charset="0"/>
              </a:rPr>
              <a:t>Use Azure DDoS Protection Standard to protect the virtual network used for the AKS cluster </a:t>
            </a:r>
            <a:r>
              <a:rPr lang="en-US" b="1" i="0" dirty="0">
                <a:solidFill>
                  <a:srgbClr val="161616"/>
                </a:solidFill>
                <a:effectLst/>
                <a:latin typeface="Segoe UI" panose="020B0502040204020203" pitchFamily="34" charset="0"/>
              </a:rPr>
              <a:t>unless you use Azure Firewall or WAF in a centralized subscription</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the DNS configuration linked to the overall network setup with Azure Virtual WAN or hub and spoke architecture, Azure DNS zones, and your own DNS infrastructure.</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Private Link to secure network connections and use private IP-based connectivity to other managed Azure services used that support Private Link, such as Azure Storage, Azure Container Registry, Azure SQL Database, and Azure Key Vault.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an ingress controller to provide advanced HTTP routing and security, and to offer a single endpoint for applications.</a:t>
            </a:r>
          </a:p>
          <a:p>
            <a:pPr algn="l"/>
            <a:endParaRPr lang="en-US" dirty="0">
              <a:solidFill>
                <a:srgbClr val="161616"/>
              </a:solidFill>
              <a:latin typeface="Segoe UI" panose="020B0502040204020203" pitchFamily="34" charset="0"/>
            </a:endParaRPr>
          </a:p>
          <a:p>
            <a:r>
              <a:rPr lang="en-US" b="0" i="0" dirty="0">
                <a:solidFill>
                  <a:srgbClr val="161616"/>
                </a:solidFill>
                <a:effectLst/>
                <a:latin typeface="Segoe UI" panose="020B0502040204020203" pitchFamily="34" charset="0"/>
              </a:rPr>
              <a:t>All web applications configured to use an ingress should use TLS encryption and not allow access over unencrypted HTTP. This policy is already enforced if the subscription includes the recommended policies in </a:t>
            </a:r>
            <a:r>
              <a:rPr lang="en-US" b="0" i="0" u="none" strike="noStrike" dirty="0">
                <a:solidFill>
                  <a:srgbClr val="161616"/>
                </a:solidFill>
                <a:effectLst/>
                <a:latin typeface="Segoe UI" panose="020B0502040204020203" pitchFamily="34" charset="0"/>
                <a:hlinkClick r:id="rId7"/>
              </a:rPr>
              <a:t>Policies included reference implementations of enterprise-scale landing zones</a:t>
            </a:r>
            <a:r>
              <a:rPr lang="en-US" b="0" i="0" dirty="0">
                <a:solidFill>
                  <a:srgbClr val="161616"/>
                </a:solidFill>
                <a:effectLst/>
                <a:latin typeface="Segoe UI" panose="020B0502040204020203" pitchFamily="34" charset="0"/>
              </a:rPr>
              <a:t>.</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113277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sng" dirty="0">
                <a:solidFill>
                  <a:srgbClr val="161616"/>
                </a:solidFill>
                <a:effectLst/>
                <a:latin typeface="Segoe UI" panose="020B0502040204020203" pitchFamily="34" charset="0"/>
              </a:rPr>
              <a:t>Optionally</a:t>
            </a:r>
            <a:r>
              <a:rPr lang="en-US" b="0" i="0" dirty="0">
                <a:solidFill>
                  <a:srgbClr val="161616"/>
                </a:solidFill>
                <a:effectLst/>
                <a:latin typeface="Segoe UI" panose="020B0502040204020203" pitchFamily="34" charset="0"/>
              </a:rPr>
              <a:t>, to conserve the compute and storage resources of your AKS cluster, use an off-cluster ingress controller.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Use the </a:t>
            </a:r>
            <a:r>
              <a:rPr lang="en-US" b="0" i="0" u="none" strike="noStrike" dirty="0">
                <a:solidFill>
                  <a:srgbClr val="161616"/>
                </a:solidFill>
                <a:effectLst/>
                <a:latin typeface="Segoe UI" panose="020B0502040204020203" pitchFamily="34" charset="0"/>
                <a:hlinkClick r:id="rId3"/>
              </a:rPr>
              <a:t>Azure Application Gateway Ingress Controller (AGIC)</a:t>
            </a:r>
            <a:r>
              <a:rPr lang="en-US" b="0" i="0" dirty="0">
                <a:solidFill>
                  <a:srgbClr val="161616"/>
                </a:solidFill>
                <a:effectLst/>
                <a:latin typeface="Segoe UI" panose="020B0502040204020203" pitchFamily="34" charset="0"/>
              </a:rPr>
              <a:t> add-on, which is a first-party managed Azure service.</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With AGIC, deploy a dedicated Azure Application Gateway for each AKS cluster and do not share the same Application Gateway across multiple AKS clusters.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If there are no resource or operational constraints, or AGIC does not provide the required features, use an in-cluster ingress controller solution like NGINX, </a:t>
            </a:r>
            <a:r>
              <a:rPr lang="en-US" b="0" i="0" dirty="0" err="1">
                <a:solidFill>
                  <a:srgbClr val="161616"/>
                </a:solidFill>
                <a:effectLst/>
                <a:latin typeface="Segoe UI" panose="020B0502040204020203" pitchFamily="34" charset="0"/>
              </a:rPr>
              <a:t>Traefik</a:t>
            </a:r>
            <a:r>
              <a:rPr lang="en-US" b="0" i="0" dirty="0">
                <a:solidFill>
                  <a:srgbClr val="161616"/>
                </a:solidFill>
                <a:effectLst/>
                <a:latin typeface="Segoe UI" panose="020B0502040204020203" pitchFamily="34" charset="0"/>
              </a:rPr>
              <a:t>, or any other Kubernetes-supported solution.</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For internet-facing and security-critical, internal-facing web applications, use a web application firewall with the ingress controller.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Azure Application Gateway and Azure Front Door both integrate the </a:t>
            </a:r>
            <a:r>
              <a:rPr lang="en-US" b="0" i="0" u="none" strike="noStrike" dirty="0">
                <a:solidFill>
                  <a:srgbClr val="161616"/>
                </a:solidFill>
                <a:effectLst/>
                <a:latin typeface="Segoe UI" panose="020B0502040204020203" pitchFamily="34" charset="0"/>
                <a:hlinkClick r:id="rId4"/>
              </a:rPr>
              <a:t>Azure Web Application Firewall</a:t>
            </a:r>
            <a:r>
              <a:rPr lang="en-US" b="0" i="0" dirty="0">
                <a:solidFill>
                  <a:srgbClr val="161616"/>
                </a:solidFill>
                <a:effectLst/>
                <a:latin typeface="Segoe UI" panose="020B0502040204020203" pitchFamily="34" charset="0"/>
              </a:rPr>
              <a:t> to protect web-based applications.</a:t>
            </a:r>
          </a:p>
          <a:p>
            <a:endParaRPr lang="en-US" dirty="0"/>
          </a:p>
          <a:p>
            <a:pPr algn="l"/>
            <a:r>
              <a:rPr lang="en-US" b="0" i="0" dirty="0">
                <a:solidFill>
                  <a:srgbClr val="161616"/>
                </a:solidFill>
                <a:effectLst/>
                <a:latin typeface="Segoe UI" panose="020B0502040204020203" pitchFamily="34" charset="0"/>
              </a:rPr>
              <a:t>If your security policy mandates inspecting all outbound internet traffic generated in the AKS cluster, secure egress network traffic using Azure Firewall or a third-party network virtual appliance (NVA) deployed in the managed hub virtual network. For more information, see </a:t>
            </a:r>
            <a:r>
              <a:rPr lang="en-US" b="0" i="0" u="none" strike="noStrike" dirty="0">
                <a:solidFill>
                  <a:srgbClr val="161616"/>
                </a:solidFill>
                <a:effectLst/>
                <a:latin typeface="Segoe UI" panose="020B0502040204020203" pitchFamily="34" charset="0"/>
                <a:hlinkClick r:id="rId5"/>
              </a:rPr>
              <a:t>Limit egress traffic</a:t>
            </a:r>
            <a:r>
              <a:rPr lang="en-US" b="0" i="0" dirty="0">
                <a:solidFill>
                  <a:srgbClr val="161616"/>
                </a:solidFill>
                <a:effectLst/>
                <a:latin typeface="Segoe UI" panose="020B0502040204020203" pitchFamily="34" charset="0"/>
              </a:rPr>
              <a:t>. The AKS </a:t>
            </a:r>
            <a:r>
              <a:rPr lang="en-US" b="0" i="0" u="none" strike="noStrike" dirty="0">
                <a:solidFill>
                  <a:srgbClr val="161616"/>
                </a:solidFill>
                <a:effectLst/>
                <a:latin typeface="Segoe UI" panose="020B0502040204020203" pitchFamily="34" charset="0"/>
                <a:hlinkClick r:id="rId6"/>
              </a:rPr>
              <a:t>outbound type UDR</a:t>
            </a:r>
            <a:r>
              <a:rPr lang="en-US" b="0" i="0" dirty="0">
                <a:solidFill>
                  <a:srgbClr val="161616"/>
                </a:solidFill>
                <a:effectLst/>
                <a:latin typeface="Segoe UI" panose="020B0502040204020203" pitchFamily="34" charset="0"/>
              </a:rPr>
              <a:t> requires associating a route table to the AKS node subnet, so it cannot be used today with the dynamic route injection supported by Azure Virtual WAN or Azure Route Server.</a:t>
            </a:r>
          </a:p>
          <a:p>
            <a:pPr algn="l"/>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For non-private clusters, use authorized IP ranges.</a:t>
            </a:r>
          </a:p>
          <a:p>
            <a:pPr algn="l"/>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the Standard tier rather than the Basic tier of Azure Load Balancer.</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909407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Decide who will be managing the container hosts: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If the hosts are managed centrally, you can reduce the number of landing zone instances and require developers to follow defined processes for deploying the hosts and using shared dashboards and alerts for workload-level operations.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If workload teams manage the hosts, you'll need more landing zone instances to segment host environments and allow workload teams to control their deployments.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In both cases, you extend this consideration to adjacent and related resources such as web application firewalls, key vaults, pipeline build agents, and potentially jump boxes.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which container registry topology to use for OCI artifact distribution:</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One registry per workload.</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One registry per cluster with multiple workloads in the registry.</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One registry per all clusters in the landing zone with multiple workloads and clusters in the same registry.</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One registry per all clusters across multiple landing zones with multiple workloads and clusters in the same registry.</a:t>
            </a:r>
          </a:p>
          <a:p>
            <a:pPr algn="l"/>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Choose a tenancy model for clusters:</a:t>
            </a:r>
          </a:p>
          <a:p>
            <a:pPr marL="742950" lvl="1" indent="-285750" algn="l">
              <a:buFont typeface="Arial" panose="020B0604020202020204" pitchFamily="34" charset="0"/>
              <a:buChar char="•"/>
            </a:pPr>
            <a:r>
              <a:rPr lang="en-US" b="1" i="0" dirty="0">
                <a:solidFill>
                  <a:srgbClr val="161616"/>
                </a:solidFill>
                <a:effectLst/>
                <a:latin typeface="Segoe UI" panose="020B0502040204020203" pitchFamily="34" charset="0"/>
              </a:rPr>
              <a:t>Workload operated, single tenant:</a:t>
            </a:r>
            <a:r>
              <a:rPr lang="en-US" b="0" i="0" dirty="0">
                <a:solidFill>
                  <a:srgbClr val="161616"/>
                </a:solidFill>
                <a:effectLst/>
                <a:latin typeface="Segoe UI" panose="020B0502040204020203" pitchFamily="34" charset="0"/>
              </a:rPr>
              <a:t> Single cluster host supporting a single workload will likely require a dedicated landing zone to allow for workload team segmentation and control.</a:t>
            </a:r>
          </a:p>
          <a:p>
            <a:pPr marL="742950" lvl="1" indent="-285750" algn="l">
              <a:buFont typeface="Arial" panose="020B0604020202020204" pitchFamily="34" charset="0"/>
              <a:buChar char="•"/>
            </a:pPr>
            <a:r>
              <a:rPr lang="en-US" b="1" i="0" dirty="0">
                <a:solidFill>
                  <a:srgbClr val="161616"/>
                </a:solidFill>
                <a:effectLst/>
                <a:latin typeface="Segoe UI" panose="020B0502040204020203" pitchFamily="34" charset="0"/>
              </a:rPr>
              <a:t>Centrally operated, multitenant hosts:</a:t>
            </a:r>
            <a:r>
              <a:rPr lang="en-US" b="0" i="0" dirty="0">
                <a:solidFill>
                  <a:srgbClr val="161616"/>
                </a:solidFill>
                <a:effectLst/>
                <a:latin typeface="Segoe UI" panose="020B0502040204020203" pitchFamily="34" charset="0"/>
              </a:rPr>
              <a:t> When hosts are centrally managed, operational efficiency comes from consolidation of multiple hosts and multiple workloads in shared landing zone environments. This consolidation reduces the number of landing zones and hosts dedicated to the support of a single cluster or workload.</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Additional landing zones might be required if segmentation is required to separate based on region, business unit, environment, criticality, or other external constraints.</a:t>
            </a:r>
          </a:p>
          <a:p>
            <a:pPr marL="742950" lvl="1" indent="-285750" algn="l">
              <a:buFont typeface="Arial" panose="020B0604020202020204" pitchFamily="34" charset="0"/>
              <a:buChar char="•"/>
            </a:pPr>
            <a:r>
              <a:rPr lang="en-US" b="1" i="0" dirty="0">
                <a:solidFill>
                  <a:srgbClr val="161616"/>
                </a:solidFill>
                <a:effectLst/>
                <a:latin typeface="Segoe UI" panose="020B0502040204020203" pitchFamily="34" charset="0"/>
              </a:rPr>
              <a:t>Centrally operated, single tenant</a:t>
            </a:r>
            <a:r>
              <a:rPr lang="en-US" b="0" i="0" dirty="0">
                <a:solidFill>
                  <a:srgbClr val="161616"/>
                </a:solidFill>
                <a:effectLst/>
                <a:latin typeface="Segoe UI" panose="020B0502040204020203" pitchFamily="34" charset="0"/>
              </a:rPr>
              <a:t> for hostile or regulated workloads that are still centrally operated, it's common to have dedicated hosts for those workloads. You might still experience operational efficiency by consolidating supporting landing zones.</a:t>
            </a:r>
          </a:p>
          <a:p>
            <a:endParaRPr lang="en-US" dirty="0"/>
          </a:p>
          <a:p>
            <a:pPr algn="l"/>
            <a:r>
              <a:rPr lang="en-US" b="0" i="0" dirty="0">
                <a:solidFill>
                  <a:srgbClr val="161616"/>
                </a:solidFill>
                <a:effectLst/>
                <a:latin typeface="Segoe UI" panose="020B0502040204020203" pitchFamily="34" charset="0"/>
              </a:rPr>
              <a:t>Choose a management group hierarchy based on the general scale and alignment of environments and hosts required to support overall portfolio requirements: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Flat structure to support many dedicated hosts in dedicated environments for decentralized operations run be each workload team.</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Segmented structure to create a management group for centrally managed hosts and a separate management group for decentralized operations.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Hierarchical structure further segmenting environments to reflect billing, governance, or operational requirements.</a:t>
            </a:r>
          </a:p>
          <a:p>
            <a:pPr marL="742950" lvl="1" indent="-285750" algn="l">
              <a:buFont typeface="Arial" panose="020B0604020202020204" pitchFamily="34" charset="0"/>
              <a:buChar char="•"/>
            </a:pPr>
            <a:endParaRPr lang="en-US" dirty="0">
              <a:solidFill>
                <a:srgbClr val="161616"/>
              </a:solidFill>
              <a:latin typeface="Segoe UI" panose="020B0502040204020203" pitchFamily="34" charset="0"/>
            </a:endParaRPr>
          </a:p>
          <a:p>
            <a:pPr algn="l"/>
            <a:r>
              <a:rPr lang="en-US" b="0" i="0" dirty="0">
                <a:solidFill>
                  <a:srgbClr val="161616"/>
                </a:solidFill>
                <a:effectLst/>
                <a:latin typeface="Segoe UI" panose="020B0502040204020203" pitchFamily="34" charset="0"/>
              </a:rPr>
              <a:t>Decide the scope for container registry policies in Azure Policy:</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Set a policy at the subscription level requiring all hosts in the landing zone to use the defined registry.</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Set a more granular policy at the resource group level.</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Set a broader policy at the management group level.</a:t>
            </a:r>
          </a:p>
          <a:p>
            <a:endParaRPr lang="en-US" dirty="0"/>
          </a:p>
          <a:p>
            <a:pPr algn="l"/>
            <a:r>
              <a:rPr lang="en-US" b="0" i="0" dirty="0">
                <a:solidFill>
                  <a:srgbClr val="161616"/>
                </a:solidFill>
                <a:effectLst/>
                <a:latin typeface="Segoe UI" panose="020B0502040204020203" pitchFamily="34" charset="0"/>
              </a:rPr>
              <a:t>Define a </a:t>
            </a:r>
            <a:r>
              <a:rPr lang="en-US" b="0" i="0" u="none" strike="noStrike" dirty="0">
                <a:solidFill>
                  <a:srgbClr val="161616"/>
                </a:solidFill>
                <a:effectLst/>
                <a:latin typeface="Segoe UI" panose="020B0502040204020203" pitchFamily="34" charset="0"/>
                <a:hlinkClick r:id="rId3"/>
              </a:rPr>
              <a:t>naming and tagging standard</a:t>
            </a:r>
            <a:r>
              <a:rPr lang="en-US" b="0" i="0" dirty="0">
                <a:solidFill>
                  <a:srgbClr val="161616"/>
                </a:solidFill>
                <a:effectLst/>
                <a:latin typeface="Segoe UI" panose="020B0502040204020203" pitchFamily="34" charset="0"/>
              </a:rPr>
              <a:t> to be applied to all container resources deployed to Azure. At a minimum, it should include:</a:t>
            </a:r>
          </a:p>
          <a:p>
            <a:pPr marL="742950" lvl="1" indent="-285750" algn="l">
              <a:buFont typeface="Arial" panose="020B0604020202020204" pitchFamily="34" charset="0"/>
              <a:buChar char="•"/>
            </a:pPr>
            <a:r>
              <a:rPr lang="en-US" b="1" i="0" dirty="0">
                <a:solidFill>
                  <a:srgbClr val="161616"/>
                </a:solidFill>
                <a:effectLst/>
                <a:latin typeface="Segoe UI" panose="020B0502040204020203" pitchFamily="34" charset="0"/>
              </a:rPr>
              <a:t>Workload names:</a:t>
            </a:r>
            <a:r>
              <a:rPr lang="en-US" b="0" i="0" dirty="0">
                <a:solidFill>
                  <a:srgbClr val="161616"/>
                </a:solidFill>
                <a:effectLst/>
                <a:latin typeface="Segoe UI" panose="020B0502040204020203" pitchFamily="34" charset="0"/>
              </a:rPr>
              <a:t> Identify the workload or workloads supported by each cluster.</a:t>
            </a:r>
          </a:p>
          <a:p>
            <a:pPr marL="1143000" lvl="2" indent="-228600" algn="l">
              <a:buFont typeface="Arial" panose="020B0604020202020204" pitchFamily="34" charset="0"/>
              <a:buChar char="•"/>
            </a:pPr>
            <a:r>
              <a:rPr lang="en-US" b="1" i="0" dirty="0">
                <a:solidFill>
                  <a:srgbClr val="161616"/>
                </a:solidFill>
                <a:effectLst/>
                <a:latin typeface="Segoe UI" panose="020B0502040204020203" pitchFamily="34" charset="0"/>
              </a:rPr>
              <a:t>Cluster resources:</a:t>
            </a:r>
            <a:r>
              <a:rPr lang="en-US" b="0" i="0" dirty="0">
                <a:solidFill>
                  <a:srgbClr val="161616"/>
                </a:solidFill>
                <a:effectLst/>
                <a:latin typeface="Segoe UI" panose="020B0502040204020203" pitchFamily="34" charset="0"/>
              </a:rPr>
              <a:t> Identify the elevation of cluster resource alignment from the preceding considerations.</a:t>
            </a:r>
          </a:p>
          <a:p>
            <a:pPr marL="1143000" lvl="2" indent="-228600" algn="l">
              <a:buFont typeface="Arial" panose="020B0604020202020204" pitchFamily="34" charset="0"/>
              <a:buChar char="•"/>
            </a:pPr>
            <a:r>
              <a:rPr lang="en-US" b="1" i="0" dirty="0">
                <a:solidFill>
                  <a:srgbClr val="161616"/>
                </a:solidFill>
                <a:effectLst/>
                <a:latin typeface="Segoe UI" panose="020B0502040204020203" pitchFamily="34" charset="0"/>
              </a:rPr>
              <a:t>Host operator:</a:t>
            </a:r>
            <a:r>
              <a:rPr lang="en-US" b="0" i="0" dirty="0">
                <a:solidFill>
                  <a:srgbClr val="161616"/>
                </a:solidFill>
                <a:effectLst/>
                <a:latin typeface="Segoe UI" panose="020B0502040204020203" pitchFamily="34" charset="0"/>
              </a:rPr>
              <a:t> Identify which team is responsible for operations of the host.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Implement a policy to require a specific OCI artifact registry based on your organization's container registry topology.</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25968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tabLst/>
            </a:pPr>
            <a:r>
              <a:rPr lang="en-US" altLang="en-SI" sz="900" dirty="0" err="1">
                <a:solidFill>
                  <a:srgbClr val="161616"/>
                </a:solidFill>
                <a:latin typeface="Segoe UI" panose="020B0502040204020203" pitchFamily="34" charset="0"/>
              </a:rPr>
              <a:t>i</a:t>
            </a:r>
            <a:r>
              <a:rPr lang="en-SI" altLang="en-SI" sz="900" dirty="0">
                <a:solidFill>
                  <a:srgbClr val="161616"/>
                </a:solidFill>
                <a:latin typeface="Segoe UI" panose="020B0502040204020203" pitchFamily="34" charset="0"/>
              </a:rPr>
              <a:t>f you create an AKS cluster in a subscription deployed according to enterprise-scale landing zone best practices, get familiar with the Azure policies that will be inherited by the clusters, as described in </a:t>
            </a:r>
            <a:r>
              <a:rPr lang="en-SI" altLang="en-SI" sz="900" dirty="0">
                <a:solidFill>
                  <a:srgbClr val="161616"/>
                </a:solidFill>
                <a:latin typeface="Segoe UI" panose="020B0502040204020203" pitchFamily="34" charset="0"/>
                <a:hlinkClick r:id="rId3">
                  <a:extLst>
                    <a:ext uri="{A12FA001-AC4F-418D-AE19-62706E023703}">
                      <ahyp:hlinkClr xmlns:ahyp="http://schemas.microsoft.com/office/drawing/2018/hyperlinkcolor" val="tx"/>
                    </a:ext>
                  </a:extLst>
                </a:hlinkClick>
              </a:rPr>
              <a:t>Policies included in enterprise-scale landing zones reference implementations</a:t>
            </a:r>
            <a:r>
              <a:rPr lang="en-SI" altLang="en-SI" sz="900" dirty="0">
                <a:solidFill>
                  <a:srgbClr val="161616"/>
                </a:solidFill>
                <a:latin typeface="Segoe UI" panose="020B0502040204020203" pitchFamily="34" charset="0"/>
              </a:rPr>
              <a:t>.</a:t>
            </a:r>
          </a:p>
          <a:p>
            <a:pPr marL="0" marR="0" lvl="0" indent="0" algn="l" defTabSz="914400" rtl="0" eaLnBrk="0" fontAlgn="base" latinLnBrk="0" hangingPunct="0">
              <a:lnSpc>
                <a:spcPct val="100000"/>
              </a:lnSpc>
              <a:spcBef>
                <a:spcPct val="0"/>
              </a:spcBef>
              <a:spcAft>
                <a:spcPct val="0"/>
              </a:spcAft>
              <a:buClrTx/>
              <a:buSzTx/>
              <a:tabLst/>
            </a:pPr>
            <a:endParaRPr lang="en-US" altLang="en-SI" sz="900" dirty="0">
              <a:solidFill>
                <a:srgbClr val="161616"/>
              </a:solidFill>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SI" altLang="en-SI" sz="900" dirty="0">
                <a:solidFill>
                  <a:srgbClr val="161616"/>
                </a:solidFill>
                <a:latin typeface="Segoe UI" panose="020B0502040204020203" pitchFamily="34" charset="0"/>
              </a:rPr>
              <a:t>Decide whether the cluster's control plane should be accessible via the internet (in which case IP restrictions are recommended), which is the default, or only from within your private network in Azure or on-premises as a private cluster. Note that, as described in </a:t>
            </a:r>
            <a:r>
              <a:rPr lang="en-SI" altLang="en-SI" sz="900" dirty="0">
                <a:solidFill>
                  <a:srgbClr val="161616"/>
                </a:solidFill>
                <a:latin typeface="Segoe UI" panose="020B0502040204020203" pitchFamily="34" charset="0"/>
                <a:hlinkClick r:id="rId3">
                  <a:extLst>
                    <a:ext uri="{A12FA001-AC4F-418D-AE19-62706E023703}">
                      <ahyp:hlinkClr xmlns:ahyp="http://schemas.microsoft.com/office/drawing/2018/hyperlinkcolor" val="tx"/>
                    </a:ext>
                  </a:extLst>
                </a:hlinkClick>
              </a:rPr>
              <a:t>Policies included in enterprise-scale landing zones reference implementations</a:t>
            </a:r>
            <a:r>
              <a:rPr lang="en-SI" altLang="en-SI" sz="900" dirty="0">
                <a:solidFill>
                  <a:srgbClr val="161616"/>
                </a:solidFill>
                <a:latin typeface="Segoe UI" panose="020B0502040204020203" pitchFamily="34" charset="0"/>
              </a:rPr>
              <a:t>, if your organization is following enterprise-scale landing zone best practices, the Corp management group will have an Azure Policy associated that forces clusters to be private.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9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SzTx/>
            </a:pPr>
            <a:r>
              <a:rPr lang="en-US" sz="900" dirty="0">
                <a:solidFill>
                  <a:srgbClr val="161616"/>
                </a:solidFill>
                <a:latin typeface="Segoe UI" panose="020B0502040204020203" pitchFamily="34" charset="0"/>
              </a:rPr>
              <a:t>Evaluate using the built-in </a:t>
            </a:r>
            <a:r>
              <a:rPr lang="en-US" sz="900" dirty="0" err="1">
                <a:solidFill>
                  <a:srgbClr val="161616"/>
                </a:solidFill>
                <a:latin typeface="Segoe UI" panose="020B0502040204020203" pitchFamily="34" charset="0"/>
                <a:hlinkClick r:id="rId4">
                  <a:extLst>
                    <a:ext uri="{A12FA001-AC4F-418D-AE19-62706E023703}">
                      <ahyp:hlinkClr xmlns:ahyp="http://schemas.microsoft.com/office/drawing/2018/hyperlinkcolor" val="tx"/>
                    </a:ext>
                  </a:extLst>
                </a:hlinkClick>
              </a:rPr>
              <a:t>AppArmor</a:t>
            </a:r>
            <a:r>
              <a:rPr lang="en-US" sz="900" dirty="0">
                <a:solidFill>
                  <a:srgbClr val="161616"/>
                </a:solidFill>
                <a:latin typeface="Segoe UI" panose="020B0502040204020203" pitchFamily="34" charset="0"/>
              </a:rPr>
              <a:t> Linux security module to limit actions that containers can perform, like read, write, execute, or system functions like mounting file systems. For example, as described in </a:t>
            </a:r>
            <a:r>
              <a:rPr lang="en-US" sz="900" dirty="0">
                <a:solidFill>
                  <a:srgbClr val="161616"/>
                </a:solidFill>
                <a:latin typeface="Segoe UI" panose="020B0502040204020203" pitchFamily="34" charset="0"/>
                <a:hlinkClick r:id="rId3">
                  <a:extLst>
                    <a:ext uri="{A12FA001-AC4F-418D-AE19-62706E023703}">
                      <ahyp:hlinkClr xmlns:ahyp="http://schemas.microsoft.com/office/drawing/2018/hyperlinkcolor" val="tx"/>
                    </a:ext>
                  </a:extLst>
                </a:hlinkClick>
              </a:rPr>
              <a:t>Policies included in enterprise-scale landing zones reference implementations</a:t>
            </a:r>
            <a:r>
              <a:rPr lang="en-US" sz="900" dirty="0">
                <a:solidFill>
                  <a:srgbClr val="161616"/>
                </a:solidFill>
                <a:latin typeface="Segoe UI" panose="020B0502040204020203" pitchFamily="34" charset="0"/>
              </a:rPr>
              <a:t>, all subscriptions will have Azure policies that prevent pods in all AKS clusters from creating privileged containers.</a:t>
            </a: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solidFill>
                  <a:srgbClr val="161616"/>
                </a:solidFill>
                <a:latin typeface="Segoe UI" panose="020B0502040204020203" pitchFamily="34" charset="0"/>
              </a:rPr>
              <a:t>Evaluate using seccomp (secure computing) at the process level to limit the process calls that containers can perform. For example, the Azure Policy applied as part of the generic enterprise-scale landing zone implementation in the landing zones management group to prevent container privilege escalation to root uses seccomp through Azure policies for Kubernetes.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solidFill>
                <a:srgbClr val="161616"/>
              </a:solidFill>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solidFill>
                  <a:srgbClr val="161616"/>
                </a:solidFill>
                <a:latin typeface="Segoe UI" panose="020B0502040204020203" pitchFamily="34" charset="0"/>
              </a:rPr>
              <a:t>Decide whether your container registry is accessible via the internet, or only within a specific virtual network. Disabling internet access in a container registry can have negative effects on other systems that rely on public connectivity to access it, such as continuous integration pipelines or Microsoft Defender for image scanning. For more information, see Connect privately to a container registry using Azure Private Link.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solidFill>
                <a:srgbClr val="161616"/>
              </a:solidFill>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solidFill>
                  <a:srgbClr val="161616"/>
                </a:solidFill>
                <a:latin typeface="Segoe UI" panose="020B0502040204020203" pitchFamily="34" charset="0"/>
              </a:rPr>
              <a:t>Decide whether your private container registry will be shared across multiple landing zones or if you'll deploy a dedicated container registry to each landing zone subscription.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900" b="0" i="0" u="none" strike="noStrike" cap="none" normalizeH="0" baseline="0" dirty="0">
              <a:ln>
                <a:noFill/>
              </a:ln>
              <a:solidFill>
                <a:srgbClr val="161616"/>
              </a:solidFill>
              <a:effectLst/>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Consider using a security solution like Microsoft Defender for Kubernetes for threat detection.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Consider scanning your container images for vulnerabilities.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Consider disabling Microsoft Defender for servers in the AKS subscription if there are no non-AKS virtual machines, to avoid unnecessary costs.</a:t>
            </a:r>
            <a:endParaRPr kumimoji="0" lang="en-SI" altLang="en-SI" sz="900" b="0" i="0" u="none" strike="noStrike" cap="none" normalizeH="0" baseline="0" dirty="0">
              <a:ln>
                <a:noFill/>
              </a:ln>
              <a:solidFill>
                <a:schemeClr val="tx1"/>
              </a:solidFill>
              <a:effectLst/>
              <a:latin typeface="Arial" panose="020B0604020202020204" pitchFamily="34" charset="0"/>
            </a:endParaRP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09251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dirty="0">
                <a:solidFill>
                  <a:srgbClr val="161616"/>
                </a:solidFill>
                <a:latin typeface="Segoe UI" panose="020B0502040204020203" pitchFamily="34" charset="0"/>
              </a:rPr>
              <a:t>Limit access to the </a:t>
            </a:r>
            <a:r>
              <a:rPr lang="en-US" sz="900" dirty="0">
                <a:solidFill>
                  <a:srgbClr val="161616"/>
                </a:solidFill>
                <a:latin typeface="Segoe UI" panose="020B0502040204020203" pitchFamily="34" charset="0"/>
                <a:hlinkClick r:id="rId3">
                  <a:extLst>
                    <a:ext uri="{A12FA001-AC4F-418D-AE19-62706E023703}">
                      <ahyp:hlinkClr xmlns:ahyp="http://schemas.microsoft.com/office/drawing/2018/hyperlinkcolor" val="tx"/>
                    </a:ext>
                  </a:extLst>
                </a:hlinkClick>
              </a:rPr>
              <a:t>Kubernetes cluster configuration</a:t>
            </a:r>
            <a:r>
              <a:rPr lang="en-US" sz="900" dirty="0">
                <a:solidFill>
                  <a:srgbClr val="161616"/>
                </a:solidFill>
                <a:latin typeface="Segoe UI" panose="020B0502040204020203" pitchFamily="34" charset="0"/>
              </a:rPr>
              <a:t> file by using Azure role-based access control.</a:t>
            </a:r>
          </a:p>
          <a:p>
            <a:pPr algn="l"/>
            <a:endParaRPr lang="en-US" sz="900" dirty="0">
              <a:solidFill>
                <a:srgbClr val="161616"/>
              </a:solidFill>
              <a:latin typeface="Segoe UI" panose="020B0502040204020203" pitchFamily="34" charset="0"/>
              <a:hlinkClick r:id="rId4">
                <a:extLst>
                  <a:ext uri="{A12FA001-AC4F-418D-AE19-62706E023703}">
                    <ahyp:hlinkClr xmlns:ahyp="http://schemas.microsoft.com/office/drawing/2018/hyperlinkcolor" val="tx"/>
                  </a:ext>
                </a:extLst>
              </a:hlinkClick>
            </a:endParaRPr>
          </a:p>
          <a:p>
            <a:pPr algn="l"/>
            <a:r>
              <a:rPr lang="en-US" sz="900" dirty="0">
                <a:solidFill>
                  <a:srgbClr val="161616"/>
                </a:solidFill>
                <a:latin typeface="Segoe UI" panose="020B0502040204020203" pitchFamily="34" charset="0"/>
                <a:hlinkClick r:id="rId4">
                  <a:extLst>
                    <a:ext uri="{A12FA001-AC4F-418D-AE19-62706E023703}">
                      <ahyp:hlinkClr xmlns:ahyp="http://schemas.microsoft.com/office/drawing/2018/hyperlinkcolor" val="tx"/>
                    </a:ext>
                  </a:extLst>
                </a:hlinkClick>
              </a:rPr>
              <a:t>Secure pod access to resources</a:t>
            </a:r>
            <a:r>
              <a:rPr lang="en-US" sz="900" dirty="0">
                <a:solidFill>
                  <a:srgbClr val="161616"/>
                </a:solidFill>
                <a:latin typeface="Segoe UI" panose="020B0502040204020203" pitchFamily="34" charset="0"/>
              </a:rPr>
              <a:t>. Provide the least number of permissions, and avoid using root or privileged escalation.</a:t>
            </a:r>
          </a:p>
          <a:p>
            <a:pPr algn="l"/>
            <a:endParaRPr lang="en-US" sz="900" dirty="0">
              <a:solidFill>
                <a:srgbClr val="161616"/>
              </a:solidFill>
              <a:latin typeface="Segoe UI" panose="020B0502040204020203" pitchFamily="34" charset="0"/>
            </a:endParaRPr>
          </a:p>
          <a:p>
            <a:pPr algn="l"/>
            <a:r>
              <a:rPr lang="en-US" sz="900" dirty="0">
                <a:solidFill>
                  <a:srgbClr val="161616"/>
                </a:solidFill>
                <a:latin typeface="Segoe UI" panose="020B0502040204020203" pitchFamily="34" charset="0"/>
              </a:rPr>
              <a:t>Use </a:t>
            </a:r>
            <a:r>
              <a:rPr lang="en-US" sz="900" dirty="0">
                <a:solidFill>
                  <a:srgbClr val="161616"/>
                </a:solidFill>
                <a:latin typeface="Segoe UI" panose="020B0502040204020203" pitchFamily="34" charset="0"/>
                <a:hlinkClick r:id="rId5">
                  <a:extLst>
                    <a:ext uri="{A12FA001-AC4F-418D-AE19-62706E023703}">
                      <ahyp:hlinkClr xmlns:ahyp="http://schemas.microsoft.com/office/drawing/2018/hyperlinkcolor" val="tx"/>
                    </a:ext>
                  </a:extLst>
                </a:hlinkClick>
              </a:rPr>
              <a:t>pod-managed identities</a:t>
            </a:r>
            <a:r>
              <a:rPr lang="en-US" sz="900" dirty="0">
                <a:solidFill>
                  <a:srgbClr val="161616"/>
                </a:solidFill>
                <a:latin typeface="Segoe UI" panose="020B0502040204020203" pitchFamily="34" charset="0"/>
              </a:rPr>
              <a:t> and </a:t>
            </a:r>
            <a:r>
              <a:rPr lang="en-US" sz="900" dirty="0">
                <a:solidFill>
                  <a:srgbClr val="161616"/>
                </a:solidFill>
                <a:latin typeface="Segoe UI" panose="020B0502040204020203" pitchFamily="34" charset="0"/>
                <a:hlinkClick r:id="rId6">
                  <a:extLst>
                    <a:ext uri="{A12FA001-AC4F-418D-AE19-62706E023703}">
                      <ahyp:hlinkClr xmlns:ahyp="http://schemas.microsoft.com/office/drawing/2018/hyperlinkcolor" val="tx"/>
                    </a:ext>
                  </a:extLst>
                </a:hlinkClick>
              </a:rPr>
              <a:t>Azure Key Vault provider for Secrets Store CSI Driver</a:t>
            </a:r>
            <a:r>
              <a:rPr lang="en-US" sz="900" dirty="0">
                <a:solidFill>
                  <a:srgbClr val="161616"/>
                </a:solidFill>
                <a:latin typeface="Segoe UI" panose="020B0502040204020203" pitchFamily="34" charset="0"/>
              </a:rPr>
              <a:t> to protect secrets, certificates, and connection strings.</a:t>
            </a:r>
          </a:p>
          <a:p>
            <a:pPr algn="l"/>
            <a:endParaRPr lang="en-US" sz="900" dirty="0">
              <a:solidFill>
                <a:srgbClr val="161616"/>
              </a:solidFill>
              <a:latin typeface="Segoe UI" panose="020B0502040204020203" pitchFamily="34" charset="0"/>
            </a:endParaRPr>
          </a:p>
          <a:p>
            <a:pPr algn="l"/>
            <a:r>
              <a:rPr lang="en-US" sz="900" dirty="0">
                <a:solidFill>
                  <a:srgbClr val="161616"/>
                </a:solidFill>
                <a:latin typeface="Segoe UI" panose="020B0502040204020203" pitchFamily="34" charset="0"/>
              </a:rPr>
              <a:t>Use </a:t>
            </a:r>
            <a:r>
              <a:rPr lang="en-US" sz="900" dirty="0">
                <a:solidFill>
                  <a:srgbClr val="161616"/>
                </a:solidFill>
                <a:latin typeface="Segoe UI" panose="020B0502040204020203" pitchFamily="34" charset="0"/>
                <a:hlinkClick r:id="rId7">
                  <a:extLst>
                    <a:ext uri="{A12FA001-AC4F-418D-AE19-62706E023703}">
                      <ahyp:hlinkClr xmlns:ahyp="http://schemas.microsoft.com/office/drawing/2018/hyperlinkcolor" val="tx"/>
                    </a:ext>
                  </a:extLst>
                </a:hlinkClick>
              </a:rPr>
              <a:t>AKS node image upgrade</a:t>
            </a:r>
            <a:r>
              <a:rPr lang="en-US" sz="900" dirty="0">
                <a:solidFill>
                  <a:srgbClr val="161616"/>
                </a:solidFill>
                <a:latin typeface="Segoe UI" panose="020B0502040204020203" pitchFamily="34" charset="0"/>
              </a:rPr>
              <a:t> to update AKS cluster node images if possible, or </a:t>
            </a:r>
            <a:r>
              <a:rPr lang="en-US" sz="900" dirty="0" err="1">
                <a:solidFill>
                  <a:srgbClr val="161616"/>
                </a:solidFill>
                <a:latin typeface="Segoe UI" panose="020B0502040204020203" pitchFamily="34" charset="0"/>
                <a:hlinkClick r:id="rId8">
                  <a:extLst>
                    <a:ext uri="{A12FA001-AC4F-418D-AE19-62706E023703}">
                      <ahyp:hlinkClr xmlns:ahyp="http://schemas.microsoft.com/office/drawing/2018/hyperlinkcolor" val="tx"/>
                    </a:ext>
                  </a:extLst>
                </a:hlinkClick>
              </a:rPr>
              <a:t>kured</a:t>
            </a:r>
            <a:r>
              <a:rPr lang="en-US" sz="900" dirty="0">
                <a:solidFill>
                  <a:srgbClr val="161616"/>
                </a:solidFill>
                <a:latin typeface="Segoe UI" panose="020B0502040204020203" pitchFamily="34" charset="0"/>
              </a:rPr>
              <a:t> to automate node reboots after applying updates.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Deploy a dedicated and private instance of Azure Container Registry to each landing zone subscription.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Use Private Link for Azure Container Registry to connect it to AKS.</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218517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Consider the Azure service limitations and your continuous integration and continuous delivery (CI/CD) environment when determining your engineering and automation approach. For another example, see the GitHub usage limitations.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When securing and protecting access to development, test, Q&amp;A, and production environments, consider security options from a CI/CD perspective. Deployments happen automatically, so map access control accordingly.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Consider using prefixes and suffixes with well-defined conventions to uniquely identify every deployed resource. These naming conventions avoid conflicts in deploying solutions next to each other, and improve overall team agility and throughput.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Inventory the workflows to support in engineering, updating, and deploying your solution in normal and Disaster Recovery Plan (DRP) regimes. Consider mapping pipelines according to those workflows, maximizing familiarity and productivity.</a:t>
            </a:r>
            <a:endParaRPr kumimoji="0" lang="en-SI" altLang="en-SI" sz="900" b="0" i="0" u="none" strike="noStrike" cap="none" normalizeH="0" baseline="0" dirty="0">
              <a:ln>
                <a:noFill/>
              </a:ln>
              <a:solidFill>
                <a:schemeClr val="tx1"/>
              </a:solidFill>
              <a:effectLst/>
              <a:latin typeface="Arial" panose="020B0604020202020204" pitchFamily="34" charset="0"/>
            </a:endParaRP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Consider using a service mesh to add more security, encryption, and log capabilities to your workloads.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Consider deploying other resources like subscriptions, tagging, and labels to support your DevOps experience by tracking and tracing deployments and related artifacts.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Consider the impact of the cattle versus pets paradigm shift. Expect pods and other aspects of Kubernetes to be ephemeral, and align your automation and pipeline infrastructure accordingly. Don't rely on IP addresses or other resources to be fixed or permanent.</a:t>
            </a:r>
            <a:endParaRPr kumimoji="0" lang="en-SI" altLang="en-SI" sz="900" b="0" i="0" u="none" strike="noStrike" cap="none" normalizeH="0" baseline="0" dirty="0">
              <a:ln>
                <a:noFill/>
              </a:ln>
              <a:solidFill>
                <a:schemeClr val="tx1"/>
              </a:solidFill>
              <a:effectLst/>
              <a:latin typeface="Arial" panose="020B0604020202020204" pitchFamily="34" charset="0"/>
            </a:endParaRP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784698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Rely on pipelines or actions to:</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SI" sz="900" b="0" i="0" u="none" strike="noStrike" cap="none" normalizeH="0" baseline="0" dirty="0">
                <a:ln>
                  <a:noFill/>
                </a:ln>
                <a:solidFill>
                  <a:schemeClr val="tx1"/>
                </a:solidFill>
                <a:effectLst/>
                <a:latin typeface="Arial" panose="020B0604020202020204" pitchFamily="34" charset="0"/>
              </a:rPr>
              <a:t>Maximize applied practices across the team.</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SI" sz="900" b="0" i="0" u="none" strike="noStrike" cap="none" normalizeH="0" baseline="0" dirty="0">
                <a:ln>
                  <a:noFill/>
                </a:ln>
                <a:solidFill>
                  <a:schemeClr val="tx1"/>
                </a:solidFill>
                <a:effectLst/>
                <a:latin typeface="Arial" panose="020B0604020202020204" pitchFamily="34" charset="0"/>
              </a:rPr>
              <a:t>Remove much of the burden of reinventing the wheel.</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SI" sz="900" b="0" i="0" u="none" strike="noStrike" cap="none" normalizeH="0" baseline="0" dirty="0">
                <a:ln>
                  <a:noFill/>
                </a:ln>
                <a:solidFill>
                  <a:schemeClr val="tx1"/>
                </a:solidFill>
                <a:effectLst/>
                <a:latin typeface="Arial" panose="020B0604020202020204" pitchFamily="34" charset="0"/>
              </a:rPr>
              <a:t>Provide predictability and insights in overall quality and agility.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lang="en-US" altLang="en-SI" sz="9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SI" sz="900" dirty="0">
                <a:latin typeface="Arial" panose="020B0604020202020204" pitchFamily="34" charset="0"/>
              </a:rPr>
              <a:t>Deploy early and often by using trigger-based and scheduled pipelines. Trigger-based pipelines ensure changes go through proper validation, while scheduled pipelines manage behavior in changing environments.</a:t>
            </a:r>
          </a:p>
          <a:p>
            <a:pPr marR="0" lvl="0" algn="l" defTabSz="914400" rtl="0" eaLnBrk="0" fontAlgn="base" latinLnBrk="0" hangingPunct="0">
              <a:lnSpc>
                <a:spcPct val="100000"/>
              </a:lnSpc>
              <a:spcBef>
                <a:spcPct val="0"/>
              </a:spcBef>
              <a:spcAft>
                <a:spcPct val="0"/>
              </a:spcAft>
              <a:buClrTx/>
              <a:buSzTx/>
              <a:tabLst/>
            </a:pPr>
            <a:endParaRPr lang="en-US" altLang="en-SI" sz="9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SI" sz="900" dirty="0">
                <a:latin typeface="Arial" panose="020B0604020202020204" pitchFamily="34" charset="0"/>
              </a:rPr>
              <a:t>Separate infrastructure deployment from application deployment. Core infrastructure changes less than applications. Treat each type of deployment as a separate flow and pipeline.</a:t>
            </a:r>
          </a:p>
          <a:p>
            <a:pPr marR="0" lvl="0" algn="l" defTabSz="914400" rtl="0" eaLnBrk="0" fontAlgn="base" latinLnBrk="0" hangingPunct="0">
              <a:lnSpc>
                <a:spcPct val="100000"/>
              </a:lnSpc>
              <a:spcBef>
                <a:spcPct val="0"/>
              </a:spcBef>
              <a:spcAft>
                <a:spcPct val="0"/>
              </a:spcAft>
              <a:buClrTx/>
              <a:buSzTx/>
              <a:tabLst/>
            </a:pPr>
            <a:endParaRPr lang="en-US" altLang="en-SI" sz="9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SI" sz="900" dirty="0">
                <a:latin typeface="Arial" panose="020B0604020202020204" pitchFamily="34" charset="0"/>
              </a:rPr>
              <a:t>Deploy using cloud-native options. Use infrastructure as code to deploy infrastructure including the control plane, and use Helm and the Operator pattern in Kubernetes to deploy and maintain Kubernetes native components.</a:t>
            </a:r>
          </a:p>
          <a:p>
            <a:pPr marR="0" lvl="0" algn="l" defTabSz="914400" rtl="0" eaLnBrk="0" fontAlgn="base" latinLnBrk="0" hangingPunct="0">
              <a:lnSpc>
                <a:spcPct val="100000"/>
              </a:lnSpc>
              <a:spcBef>
                <a:spcPct val="0"/>
              </a:spcBef>
              <a:spcAft>
                <a:spcPct val="0"/>
              </a:spcAft>
              <a:buClrTx/>
              <a:buSzTx/>
              <a:tabLst/>
            </a:pPr>
            <a:endParaRPr lang="en-US" altLang="en-SI" sz="9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SI" sz="900" dirty="0">
                <a:latin typeface="Arial" panose="020B0604020202020204" pitchFamily="34" charset="0"/>
              </a:rPr>
              <a:t>Use </a:t>
            </a:r>
            <a:r>
              <a:rPr lang="en-US" altLang="en-SI" sz="900" dirty="0" err="1">
                <a:latin typeface="Arial" panose="020B0604020202020204" pitchFamily="34" charset="0"/>
              </a:rPr>
              <a:t>GitOps</a:t>
            </a:r>
            <a:r>
              <a:rPr lang="en-US" altLang="en-SI" sz="900" dirty="0">
                <a:latin typeface="Arial" panose="020B0604020202020204" pitchFamily="34" charset="0"/>
              </a:rPr>
              <a:t> to deploy and maintain applications. </a:t>
            </a:r>
            <a:r>
              <a:rPr lang="en-US" altLang="en-SI" sz="900" dirty="0" err="1">
                <a:latin typeface="Arial" panose="020B0604020202020204" pitchFamily="34" charset="0"/>
              </a:rPr>
              <a:t>GitOps</a:t>
            </a:r>
            <a:r>
              <a:rPr lang="en-US" altLang="en-SI" sz="900" dirty="0">
                <a:latin typeface="Arial" panose="020B0604020202020204" pitchFamily="34" charset="0"/>
              </a:rPr>
              <a:t> uses the Git repository as a single source of truth, avoiding configuration drift and increasing productivity and reliability during rollbacks and related procedures</a:t>
            </a:r>
          </a:p>
          <a:p>
            <a:pPr marR="0" lvl="0" algn="l" defTabSz="914400" rtl="0" eaLnBrk="0" fontAlgn="base" latinLnBrk="0" hangingPunct="0">
              <a:lnSpc>
                <a:spcPct val="100000"/>
              </a:lnSpc>
              <a:spcBef>
                <a:spcPct val="0"/>
              </a:spcBef>
              <a:spcAft>
                <a:spcPct val="0"/>
              </a:spcAft>
              <a:buClrTx/>
              <a:buSzTx/>
              <a:tabLst/>
            </a:pPr>
            <a:endParaRPr lang="en-US"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pod-managed identities and Azure Key Vault provider for Secrets Store CSI Driver to protect secrets, certificates, and connection strings.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Strive for maximized deployment concurrency by avoiding hardcoded configuration items and settings.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Rely on well-known conventions across infrastructure and application-related deployments. Use admission controllers combined with the Azure Policy add-on for Kubernetes to validate and enforce conventions among the other defined policies.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Embrace shift left consistently with:</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Security, by adding vulnerability scanning tools like container scanning early in the pipeline. Policy, by using policy as code and enforcing policies in a cloud-native manner through admission controllers.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Treat every failure, error, or outage as an opportunity to automate and improve overall solution quality. Integrate this approach in your shift left and site reliability engineering (SRE) framework.</a:t>
            </a:r>
          </a:p>
          <a:p>
            <a:pPr marR="0" lvl="0" algn="l" defTabSz="914400" rtl="0" eaLnBrk="0" fontAlgn="base" latinLnBrk="0" hangingPunct="0">
              <a:lnSpc>
                <a:spcPct val="100000"/>
              </a:lnSpc>
              <a:spcBef>
                <a:spcPct val="0"/>
              </a:spcBef>
              <a:spcAft>
                <a:spcPct val="0"/>
              </a:spcAft>
              <a:buClrTx/>
              <a:buSzTx/>
              <a:tabLst/>
            </a:pPr>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99216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Affinity/anti-affinity rules provide instructions to the scheduler on considerations for scheduling a pod</a:t>
            </a:r>
          </a:p>
          <a:p>
            <a:endParaRPr lang="en-US" sz="1400" dirty="0"/>
          </a:p>
          <a:p>
            <a:r>
              <a:rPr lang="en-US" sz="1400" dirty="0"/>
              <a:t>e.g. </a:t>
            </a:r>
          </a:p>
          <a:p>
            <a:r>
              <a:rPr lang="en-US" sz="1400" dirty="0"/>
              <a:t>Affinity rule: Locate a new pod on a node which has a pod already running with particular labels</a:t>
            </a:r>
          </a:p>
          <a:p>
            <a:endParaRPr lang="en-US" sz="1400" dirty="0"/>
          </a:p>
          <a:p>
            <a:r>
              <a:rPr lang="en-US" sz="1400" dirty="0"/>
              <a:t>An anti-affinity rule: Do not place the pod on a node which has a pod with certain labels</a:t>
            </a:r>
          </a:p>
          <a:p>
            <a:endParaRPr lang="en-US" sz="1400" dirty="0"/>
          </a:p>
          <a:p>
            <a:r>
              <a:rPr lang="en-US" sz="1400" dirty="0"/>
              <a:t>Affinity rules can be </a:t>
            </a:r>
            <a:r>
              <a:rPr lang="en-US" sz="1400" b="1" dirty="0"/>
              <a:t>required</a:t>
            </a:r>
            <a:r>
              <a:rPr lang="en-US" sz="1400" dirty="0"/>
              <a:t>, or </a:t>
            </a:r>
            <a:r>
              <a:rPr lang="en-US" sz="1400" b="1" dirty="0"/>
              <a:t>preferred</a:t>
            </a:r>
            <a:r>
              <a:rPr lang="en-US" sz="1400" dirty="0"/>
              <a:t>.</a:t>
            </a:r>
          </a:p>
          <a:p>
            <a:endParaRPr lang="en-US" sz="1400" dirty="0"/>
          </a:p>
          <a:p>
            <a:endParaRPr lang="en-US" sz="14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3381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en-SI" sz="900" dirty="0">
                <a:latin typeface="Arial" panose="020B0604020202020204" pitchFamily="34" charset="0"/>
              </a:rPr>
              <a:t>To have a quick provisioning of pods use virtual nodes, they are only supported with Linux nodes/pods.</a:t>
            </a: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You can enable cluster autoscaling to scale the number of nodes. Consider cluster autoscaling and scale-to-zero</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Horizontal pod </a:t>
            </a:r>
            <a:r>
              <a:rPr lang="en-US" altLang="en-SI" sz="900" dirty="0" err="1">
                <a:latin typeface="Arial" panose="020B0604020202020204" pitchFamily="34" charset="0"/>
              </a:rPr>
              <a:t>autoscaler</a:t>
            </a:r>
            <a:r>
              <a:rPr lang="en-US" altLang="en-SI" sz="900" dirty="0">
                <a:latin typeface="Arial" panose="020B0604020202020204" pitchFamily="34" charset="0"/>
              </a:rPr>
              <a:t> automatically scales the number of pods.</a:t>
            </a:r>
          </a:p>
          <a:p>
            <a:endParaRPr lang="en-US" dirty="0"/>
          </a:p>
          <a:p>
            <a:pPr algn="l">
              <a:buFont typeface="Arial" panose="020B0604020202020204" pitchFamily="34" charset="0"/>
              <a:buChar char="•"/>
            </a:pPr>
            <a:r>
              <a:rPr lang="en-US" b="0" i="0" dirty="0">
                <a:solidFill>
                  <a:srgbClr val="161616"/>
                </a:solidFill>
                <a:effectLst/>
                <a:latin typeface="Segoe UI" panose="020B0502040204020203" pitchFamily="34" charset="0"/>
              </a:rPr>
              <a:t>Consider scalability with multizone and node pools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When creating node pools consider to set </a:t>
            </a:r>
            <a:r>
              <a:rPr lang="en-US" b="0" i="0" u="none" strike="noStrike" dirty="0">
                <a:solidFill>
                  <a:srgbClr val="161616"/>
                </a:solidFill>
                <a:effectLst/>
                <a:latin typeface="Segoe UI" panose="020B0502040204020203" pitchFamily="34" charset="0"/>
                <a:hlinkClick r:id="rId3"/>
              </a:rPr>
              <a:t>Availability Zones with AKS</a:t>
            </a:r>
            <a:r>
              <a:rPr lang="en-US" b="0" i="0" dirty="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Consider to use multiple node pools to support applications with different requirements.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Scale node pools with cluster </a:t>
            </a:r>
            <a:r>
              <a:rPr lang="en-US" b="0" i="0" dirty="0" err="1">
                <a:solidFill>
                  <a:srgbClr val="161616"/>
                </a:solidFill>
                <a:effectLst/>
                <a:latin typeface="Segoe UI" panose="020B0502040204020203" pitchFamily="34" charset="0"/>
              </a:rPr>
              <a:t>autoscaler</a:t>
            </a:r>
            <a:r>
              <a:rPr lang="en-US" b="0" i="0" dirty="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You can scale to zero the user node pools. See the </a:t>
            </a:r>
            <a:r>
              <a:rPr lang="en-US" b="0" i="0" u="none" strike="noStrike" dirty="0">
                <a:solidFill>
                  <a:srgbClr val="161616"/>
                </a:solidFill>
                <a:effectLst/>
                <a:latin typeface="Segoe UI" panose="020B0502040204020203" pitchFamily="34" charset="0"/>
                <a:hlinkClick r:id="rId4"/>
              </a:rPr>
              <a:t>limitations</a:t>
            </a:r>
            <a:r>
              <a:rPr lang="en-US" b="0" i="0" dirty="0">
                <a:solidFill>
                  <a:srgbClr val="161616"/>
                </a:solidFill>
                <a:effectLst/>
                <a:latin typeface="Segoe UI" panose="020B0502040204020203" pitchFamily="34" charset="0"/>
              </a:rPr>
              <a:t>.</a:t>
            </a: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Is rapid scalability a requirement for your application (no-time-to-wait)?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Is the workload non-time sensitive and can handle interruptions? Consider the use of Spot VMs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Is the underlying infrastructure (network plug-in, IP ranges, subscription limits, quotas, and so on) capable to scale out?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Consider to automate scalability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Consider scalability with multizone and node pools</a:t>
            </a: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virtual machine scale sets (VMSS), which are required for scenarios including autoscaling, multiple node pools, and Windows node pool support.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If you need fast burst autoscaling choose to burst from AKS cluster using Azure Container Instances and virtual nodes for rapid and infinite scalability and per-second billing.</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cluster </a:t>
            </a:r>
            <a:r>
              <a:rPr lang="en-US" altLang="en-SI" sz="900" dirty="0" err="1">
                <a:latin typeface="Arial" panose="020B0604020202020204" pitchFamily="34" charset="0"/>
              </a:rPr>
              <a:t>autoscaler</a:t>
            </a:r>
            <a:r>
              <a:rPr lang="en-US" altLang="en-SI" sz="900" dirty="0">
                <a:latin typeface="Arial" panose="020B0604020202020204" pitchFamily="34" charset="0"/>
              </a:rPr>
              <a:t> and scale-to-zero for predictable scalability using VM-based worker nodes.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Enable horizontal pod </a:t>
            </a:r>
            <a:r>
              <a:rPr lang="en-US" altLang="en-SI" sz="900" dirty="0" err="1">
                <a:latin typeface="Arial" panose="020B0604020202020204" pitchFamily="34" charset="0"/>
              </a:rPr>
              <a:t>autoscaler</a:t>
            </a:r>
            <a:r>
              <a:rPr lang="en-US" altLang="en-SI" sz="900" dirty="0">
                <a:latin typeface="Arial" panose="020B0604020202020204" pitchFamily="34" charset="0"/>
              </a:rPr>
              <a:t> (HPA) to mitigate the busy hours of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Enable Azure Monitor for containers and live monitoring to monitor the cluster and workload utilization.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multiple node pools when your applications have different resource requirements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Consider Spot VM-based node pools for non-time-sensitive workloads that can handle interruptions and evictions.</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860115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Azure Private Link. For security, we recommend using Azure Private Link for all storage solutions that support it. Azure Private Link enables access to Azure Services, such as Azure Storage and SQL Database, and Azure-hosted services over a private endpoint in your virtual network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ephemeral disks for OS. For OS disks, we recommend using ephemeral disks. To benefit from this feature, select a VM size that has an adequately sized temporary disk.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managed databases. For application data, we recommend using managed databases</a:t>
            </a:r>
          </a:p>
          <a:p>
            <a:endParaRPr lang="en-US" dirty="0"/>
          </a:p>
          <a:p>
            <a:r>
              <a:rPr lang="en-US" dirty="0"/>
              <a:t>Azure Disk:</a:t>
            </a: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Premium or Ultra disks. In most cases, we recommend Premium or Ultra disks to ensure adequate performance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Size the node for disks and throughput. We recommend ensuring that the size of your Kubernetes node is large enough to support the number of disks and the amount of aggregate throughput.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Create snapshots of persistent volumes. We recommend taking snapshots of persistent volumes, either to provision new volumes that are pre-populated with the snapshot data or to restore an existing volume to a previous state by using the snapshot capability of the Azure Disks CSI driver.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Avoid disk striping across disks. We recommend that you avoid striping across multiple disks in Kubernetes.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PV/PVC. We recommend using PV and PVC in Kubernetes to dynamically create disks where required.</a:t>
            </a: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Azure Files: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Choose Premium. If performance is critical, we recommend using the Premium tier.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Create dedicated storage accounts. We recommend providing dedicated storage accounts for your file shares.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Choose static or dynamically created file shares. We recommend careful consideration of whether you want AKS to create the file shares or if you want to create them statically outside of Kubernetes. Storage that is created dynamically can also be deleted dynamically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b="1" dirty="0">
                <a:latin typeface="Arial" panose="020B0604020202020204" pitchFamily="34" charset="0"/>
              </a:rPr>
              <a:t>Azure Net App Files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Choose a performance tier based on the application requirements. Azure NetApp Files offers 3 performance tiers that offer varying classes of performance.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Create capacity pools in the same Azure region as the AKS cluster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the Auto QoS type for capacity pools.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Plan your network. Two options exist for network design: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 If you use the same </a:t>
            </a:r>
            <a:r>
              <a:rPr lang="en-US" altLang="en-SI" sz="900" dirty="0" err="1">
                <a:latin typeface="Arial" panose="020B0604020202020204" pitchFamily="34" charset="0"/>
              </a:rPr>
              <a:t>VNet</a:t>
            </a:r>
            <a:r>
              <a:rPr lang="en-US" altLang="en-SI" sz="900" dirty="0">
                <a:latin typeface="Arial" panose="020B0604020202020204" pitchFamily="34" charset="0"/>
              </a:rPr>
              <a:t> for AKS and Azure NetApp Files, create a dedicated subnet for Azure NetApp Files and delegate the subnet to </a:t>
            </a:r>
            <a:r>
              <a:rPr lang="en-US" altLang="en-SI" sz="900" dirty="0" err="1">
                <a:latin typeface="Arial" panose="020B0604020202020204" pitchFamily="34" charset="0"/>
              </a:rPr>
              <a:t>Microsoft.NetApp</a:t>
            </a:r>
            <a:r>
              <a:rPr lang="en-US" altLang="en-SI" sz="900" dirty="0">
                <a:latin typeface="Arial" panose="020B0604020202020204" pitchFamily="34" charset="0"/>
              </a:rPr>
              <a:t>/Volumes.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 If you use different </a:t>
            </a:r>
            <a:r>
              <a:rPr lang="en-US" altLang="en-SI" sz="900" dirty="0" err="1">
                <a:latin typeface="Arial" panose="020B0604020202020204" pitchFamily="34" charset="0"/>
              </a:rPr>
              <a:t>VNets</a:t>
            </a:r>
            <a:r>
              <a:rPr lang="en-US" altLang="en-SI" sz="900" dirty="0">
                <a:latin typeface="Arial" panose="020B0604020202020204" pitchFamily="34" charset="0"/>
              </a:rPr>
              <a:t>, establish </a:t>
            </a:r>
            <a:r>
              <a:rPr lang="en-US" altLang="en-SI" sz="900" dirty="0" err="1">
                <a:latin typeface="Arial" panose="020B0604020202020204" pitchFamily="34" charset="0"/>
              </a:rPr>
              <a:t>VNet</a:t>
            </a:r>
            <a:r>
              <a:rPr lang="en-US" altLang="en-SI" sz="900" dirty="0">
                <a:latin typeface="Arial" panose="020B0604020202020204" pitchFamily="34" charset="0"/>
              </a:rPr>
              <a:t> peering between them.</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Azure Blob Storage: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an SDK to interface with storage. We recommend using an application-level SDK to interface with blob storage.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CSI with NFS to interface with storage. If you can't use an application-level SDK to interface with blob storage, we recommend using the NFS v3 option in the blob CSI driver.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Azure AD for access. We recommend using Azure AD for authorizing access to blob storage. Avoid using a shared storage account key.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Adjust tier levels. We recommend using lifecycle management policies to move infrequently accessed data to a cooler access tier.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124171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4476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28</a:t>
            </a:fld>
            <a:endParaRPr lang="en-US"/>
          </a:p>
        </p:txBody>
      </p:sp>
    </p:spTree>
    <p:extLst>
      <p:ext uri="{BB962C8B-B14F-4D97-AF65-F5344CB8AC3E}">
        <p14:creationId xmlns:p14="http://schemas.microsoft.com/office/powerpoint/2010/main" val="3181228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52591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mspnp</a:t>
            </a:r>
            <a:r>
              <a:rPr lang="en-US" dirty="0">
                <a:hlinkClick r:id="rId3"/>
              </a:rPr>
              <a:t>/</a:t>
            </a:r>
            <a:r>
              <a:rPr lang="en-US" dirty="0" err="1">
                <a:hlinkClick r:id="rId3"/>
              </a:rPr>
              <a:t>aks-fabrikam-dronedelivery</a:t>
            </a:r>
            <a:r>
              <a:rPr lang="en-US" dirty="0">
                <a:hlinkClick r:id="rId3"/>
              </a:rPr>
              <a:t>: AKS </a:t>
            </a:r>
            <a:r>
              <a:rPr lang="en-US" dirty="0" err="1">
                <a:hlinkClick r:id="rId3"/>
              </a:rPr>
              <a:t>Fabrikam</a:t>
            </a:r>
            <a:r>
              <a:rPr lang="en-US" dirty="0">
                <a:hlinkClick r:id="rId3"/>
              </a:rPr>
              <a:t> Drone Delivery AKS baseline (github.com)</a:t>
            </a:r>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494921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mspnp</a:t>
            </a:r>
            <a:r>
              <a:rPr lang="en-US" dirty="0">
                <a:hlinkClick r:id="rId3"/>
              </a:rPr>
              <a:t>/</a:t>
            </a:r>
            <a:r>
              <a:rPr lang="en-US" dirty="0" err="1">
                <a:hlinkClick r:id="rId3"/>
              </a:rPr>
              <a:t>aks-fabrikam-dronedelivery</a:t>
            </a:r>
            <a:r>
              <a:rPr lang="en-US" dirty="0">
                <a:hlinkClick r:id="rId3"/>
              </a:rPr>
              <a:t>: AKS </a:t>
            </a:r>
            <a:r>
              <a:rPr lang="en-US" dirty="0" err="1">
                <a:hlinkClick r:id="rId3"/>
              </a:rPr>
              <a:t>Fabrikam</a:t>
            </a:r>
            <a:r>
              <a:rPr lang="en-US" dirty="0">
                <a:hlinkClick r:id="rId3"/>
              </a:rPr>
              <a:t> Drone Delivery AKS baseline (github.com)</a:t>
            </a:r>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704268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mspnp</a:t>
            </a:r>
            <a:r>
              <a:rPr lang="en-US" dirty="0">
                <a:hlinkClick r:id="rId3"/>
              </a:rPr>
              <a:t>/</a:t>
            </a:r>
            <a:r>
              <a:rPr lang="en-US" dirty="0" err="1">
                <a:hlinkClick r:id="rId3"/>
              </a:rPr>
              <a:t>aks</a:t>
            </a:r>
            <a:r>
              <a:rPr lang="en-US" dirty="0">
                <a:hlinkClick r:id="rId3"/>
              </a:rPr>
              <a:t>-baseline-multi-region: This is the Azure Kubernetes Service (AKS) baseline for multi-region reference implementation as produced by the Microsoft Azure Architecture Center. (github.com)</a:t>
            </a:r>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482499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https://github.com/mspnp/aks-baseline-regulated </a:t>
            </a:r>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226878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Most customers will identify their primary Azure AD tenant as their Kubernetes role-based access control (RBAC) Azure AD tenant. But, Kubernetes allows for different elevations of RBAC management. There are situations where you might want to establish a different Kubernetes RBAC Azure AD tenant from the tenant, which governs identity for the landing zone. This can lead to some specific considerations when establishing Azure landing zones for AKS. The following are indicators that might lead you to consider this alternative approach to tenant assignment:</a:t>
            </a:r>
          </a:p>
          <a:p>
            <a:pPr algn="l">
              <a:buFont typeface="Arial" panose="020B0604020202020204" pitchFamily="34" charset="0"/>
              <a:buChar char="•"/>
            </a:pPr>
            <a:r>
              <a:rPr lang="en-US" b="0" i="0" dirty="0">
                <a:solidFill>
                  <a:srgbClr val="161616"/>
                </a:solidFill>
                <a:effectLst/>
                <a:latin typeface="Segoe UI" panose="020B0502040204020203" pitchFamily="34" charset="0"/>
              </a:rPr>
              <a:t>Will the landing zone or Kubernetes hosts be used as part of clean-room development?</a:t>
            </a:r>
          </a:p>
          <a:p>
            <a:pPr algn="l">
              <a:buFont typeface="Arial" panose="020B0604020202020204" pitchFamily="34" charset="0"/>
              <a:buChar char="•"/>
            </a:pPr>
            <a:r>
              <a:rPr lang="en-US" b="0" i="0" dirty="0">
                <a:solidFill>
                  <a:srgbClr val="161616"/>
                </a:solidFill>
                <a:effectLst/>
                <a:latin typeface="Segoe UI" panose="020B0502040204020203" pitchFamily="34" charset="0"/>
              </a:rPr>
              <a:t>Are there heightened compliance requirements, which specify separation of duties between the people operating the host and the accounts that operate the landing zone environment?</a:t>
            </a:r>
          </a:p>
          <a:p>
            <a:pPr algn="l">
              <a:buFont typeface="Arial" panose="020B0604020202020204" pitchFamily="34" charset="0"/>
              <a:buChar char="•"/>
            </a:pPr>
            <a:r>
              <a:rPr lang="en-US" b="0" i="0" dirty="0">
                <a:solidFill>
                  <a:srgbClr val="161616"/>
                </a:solidFill>
                <a:effectLst/>
                <a:latin typeface="Segoe UI" panose="020B0502040204020203" pitchFamily="34" charset="0"/>
              </a:rPr>
              <a:t>In a centrally managed environment with multiple hosts in a single landing zone, is there a need for extended blast radius control for compromised identities?</a:t>
            </a:r>
          </a:p>
          <a:p>
            <a:pPr algn="l"/>
            <a:r>
              <a:rPr lang="en-US" b="0" i="0" dirty="0">
                <a:solidFill>
                  <a:srgbClr val="161616"/>
                </a:solidFill>
                <a:effectLst/>
                <a:latin typeface="Segoe UI" panose="020B0502040204020203" pitchFamily="34" charset="0"/>
              </a:rPr>
              <a:t>Managing multiple Azure AD tenants comes at a management cost that must be weighed against the benefits gained from such a topology. There are seldom cases with multiple tenants would be part of any Microsoft recommendation. But the above questions could indicate a need to consider this option.</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773374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Decide which cluster identity to use (</a:t>
            </a:r>
            <a:r>
              <a:rPr lang="en-US" b="0" i="0" u="none" strike="noStrike" dirty="0">
                <a:solidFill>
                  <a:srgbClr val="161616"/>
                </a:solidFill>
                <a:effectLst/>
                <a:latin typeface="Segoe UI" panose="020B0502040204020203" pitchFamily="34" charset="0"/>
                <a:hlinkClick r:id="rId3"/>
              </a:rPr>
              <a:t>managed identity</a:t>
            </a:r>
            <a:r>
              <a:rPr lang="en-US" b="0" i="0" dirty="0">
                <a:solidFill>
                  <a:srgbClr val="161616"/>
                </a:solidFill>
                <a:effectLst/>
                <a:latin typeface="Segoe UI" panose="020B0502040204020203" pitchFamily="34" charset="0"/>
              </a:rPr>
              <a:t> or </a:t>
            </a:r>
            <a:r>
              <a:rPr lang="en-US" b="0" i="0" u="none" strike="noStrike" dirty="0">
                <a:solidFill>
                  <a:srgbClr val="161616"/>
                </a:solidFill>
                <a:effectLst/>
                <a:latin typeface="Segoe UI" panose="020B0502040204020203" pitchFamily="34" charset="0"/>
                <a:hlinkClick r:id="rId4"/>
              </a:rPr>
              <a:t>service principal</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how to authenticate cluster access: based on client certificates or via </a:t>
            </a:r>
            <a:r>
              <a:rPr lang="en-US" b="0" i="0" u="none" strike="noStrike" dirty="0">
                <a:solidFill>
                  <a:srgbClr val="161616"/>
                </a:solidFill>
                <a:effectLst/>
                <a:latin typeface="Segoe UI" panose="020B0502040204020203" pitchFamily="34" charset="0"/>
                <a:hlinkClick r:id="rId5"/>
              </a:rPr>
              <a:t>Azure Active Directory (Azure AD)</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on a </a:t>
            </a:r>
            <a:r>
              <a:rPr lang="en-US" b="0" i="0" u="none" strike="noStrike" dirty="0">
                <a:solidFill>
                  <a:srgbClr val="161616"/>
                </a:solidFill>
                <a:effectLst/>
                <a:latin typeface="Segoe UI" panose="020B0502040204020203" pitchFamily="34" charset="0"/>
                <a:hlinkClick r:id="rId6"/>
              </a:rPr>
              <a:t>multitenancy cluster</a:t>
            </a:r>
            <a:r>
              <a:rPr lang="en-US" b="0" i="0" dirty="0">
                <a:solidFill>
                  <a:srgbClr val="161616"/>
                </a:solidFill>
                <a:effectLst/>
                <a:latin typeface="Segoe UI" panose="020B0502040204020203" pitchFamily="34" charset="0"/>
              </a:rPr>
              <a:t> and how to set up role-based access control (RBAC) in Kubernetes.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Choose a method for isolation. Methods include namespace, </a:t>
            </a:r>
            <a:r>
              <a:rPr lang="en-US" b="0" i="0" u="none" strike="noStrike" dirty="0">
                <a:solidFill>
                  <a:srgbClr val="161616"/>
                </a:solidFill>
                <a:effectLst/>
                <a:latin typeface="Segoe UI" panose="020B0502040204020203" pitchFamily="34" charset="0"/>
                <a:hlinkClick r:id="rId7"/>
              </a:rPr>
              <a:t>network policy</a:t>
            </a:r>
            <a:r>
              <a:rPr lang="en-US" b="0" i="0" dirty="0">
                <a:solidFill>
                  <a:srgbClr val="161616"/>
                </a:solidFill>
                <a:effectLst/>
                <a:latin typeface="Segoe UI" panose="020B0502040204020203" pitchFamily="34" charset="0"/>
              </a:rPr>
              <a:t> (Only allowed by </a:t>
            </a:r>
            <a:r>
              <a:rPr lang="en-US" b="0" i="0" u="none" strike="noStrike" dirty="0">
                <a:solidFill>
                  <a:srgbClr val="161616"/>
                </a:solidFill>
                <a:effectLst/>
                <a:latin typeface="Segoe UI" panose="020B0502040204020203" pitchFamily="34" charset="0"/>
                <a:hlinkClick r:id="rId8"/>
              </a:rPr>
              <a:t>Azure CNI</a:t>
            </a:r>
            <a:r>
              <a:rPr lang="en-US" b="0" i="0" dirty="0">
                <a:solidFill>
                  <a:srgbClr val="161616"/>
                </a:solidFill>
                <a:effectLst/>
                <a:latin typeface="Segoe UI" panose="020B0502040204020203" pitchFamily="34" charset="0"/>
              </a:rPr>
              <a:t>), compute (node pool), and cluster.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Determine the Kubernetes RBAC roles and compute allocation per application team, for isolation.</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Decide whether application teams can read other workloads in their clusters or in other clusters.</a:t>
            </a:r>
          </a:p>
          <a:p>
            <a:endParaRPr lang="en-US" dirty="0"/>
          </a:p>
          <a:p>
            <a:pPr algn="l"/>
            <a:r>
              <a:rPr lang="en-US" b="0" i="0" dirty="0">
                <a:solidFill>
                  <a:srgbClr val="161616"/>
                </a:solidFill>
                <a:effectLst/>
                <a:latin typeface="Segoe UI" panose="020B0502040204020203" pitchFamily="34" charset="0"/>
              </a:rPr>
              <a:t>Determine the permissions for custom Azure RBAC roles for your </a:t>
            </a:r>
            <a:r>
              <a:rPr lang="en-US" b="0" i="0" u="none" strike="noStrike" dirty="0">
                <a:solidFill>
                  <a:srgbClr val="161616"/>
                </a:solidFill>
                <a:effectLst/>
                <a:latin typeface="Segoe UI" panose="020B0502040204020203" pitchFamily="34" charset="0"/>
                <a:hlinkClick r:id="rId9"/>
              </a:rPr>
              <a:t>AKS landing zone</a:t>
            </a:r>
            <a:r>
              <a:rPr lang="en-US" b="0" i="0" dirty="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Decide what permissions are needed for the site reliability engineering (SRE) role to enable that role to administer and troubleshoot the whole cluster.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Decide what permissions are needed for SecOps.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Decide what permissions are needed for the landing zone owner.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Decide what permissions the application teams will need to deploy into the cluster.</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whether you need workload identities (</a:t>
            </a:r>
            <a:r>
              <a:rPr lang="en-US" b="0" i="0" u="none" strike="noStrike" dirty="0">
                <a:solidFill>
                  <a:srgbClr val="161616"/>
                </a:solidFill>
                <a:effectLst/>
                <a:latin typeface="Segoe UI" panose="020B0502040204020203" pitchFamily="34" charset="0"/>
                <a:hlinkClick r:id="rId10"/>
              </a:rPr>
              <a:t>Azure AD workload identities</a:t>
            </a:r>
            <a:r>
              <a:rPr lang="en-US" b="0" i="0" dirty="0">
                <a:solidFill>
                  <a:srgbClr val="161616"/>
                </a:solidFill>
                <a:effectLst/>
                <a:latin typeface="Segoe UI" panose="020B0502040204020203" pitchFamily="34" charset="0"/>
              </a:rPr>
              <a:t>). You might need them for services like Azure Key Vault integration and Azure Cosmos DB.</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727075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308972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4DD7E-EE1C-400C-9060-766A6BA6E37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049703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28"/>
            <a:ext cx="12436474" cy="6992469"/>
          </a:xfrm>
          <a:prstGeom prst="rect">
            <a:avLst/>
          </a:prstGeom>
        </p:spPr>
      </p:pic>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3025833"/>
            <a:ext cx="12436475" cy="3967664"/>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82006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915805"/>
            <a:ext cx="2045182" cy="436810"/>
          </a:xfrm>
          <a:prstGeom prst="rect">
            <a:avLst/>
          </a:prstGeom>
        </p:spPr>
      </p:pic>
    </p:spTree>
    <p:extLst>
      <p:ext uri="{BB962C8B-B14F-4D97-AF65-F5344CB8AC3E}">
        <p14:creationId xmlns:p14="http://schemas.microsoft.com/office/powerpoint/2010/main" val="109288215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4265363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0001627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3234968"/>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5906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75064" y="1929502"/>
            <a:ext cx="11889141" cy="1905395"/>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74641" y="1123199"/>
            <a:ext cx="11889141" cy="456587"/>
          </a:xfrm>
          <a:prstGeom prst="rect">
            <a:avLst/>
          </a:prstGeom>
        </p:spPr>
        <p:txBody>
          <a:bodyPr/>
          <a:lstStyle>
            <a:lvl1pPr marL="0" indent="0">
              <a:buNone/>
              <a:defRPr sz="2040" b="0">
                <a:solidFill>
                  <a:schemeClr val="accent1"/>
                </a:solidFill>
                <a:latin typeface="+mn-lt"/>
              </a:defRPr>
            </a:lvl1pPr>
            <a:lvl2pPr marL="342834" indent="0">
              <a:buNone/>
              <a:defRPr/>
            </a:lvl2pPr>
          </a:lstStyle>
          <a:p>
            <a:pPr lvl="0"/>
            <a:r>
              <a:rPr lang="en-US"/>
              <a:t>Click to edit Master text styles</a:t>
            </a:r>
          </a:p>
        </p:txBody>
      </p:sp>
    </p:spTree>
    <p:extLst>
      <p:ext uri="{BB962C8B-B14F-4D97-AF65-F5344CB8AC3E}">
        <p14:creationId xmlns:p14="http://schemas.microsoft.com/office/powerpoint/2010/main" val="24811477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32552676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descr="A person sitting at a desk looking at a computer&#10;&#10;Description automatically generated">
            <a:extLst>
              <a:ext uri="{FF2B5EF4-FFF2-40B4-BE49-F238E27FC236}">
                <a16:creationId xmlns:a16="http://schemas.microsoft.com/office/drawing/2014/main" id="{3BF2A54C-9AF8-44DD-9719-AAE6C72D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2" y="0"/>
            <a:ext cx="12436475"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330903"/>
            <a:ext cx="11889141" cy="4643587"/>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751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5416" y="1123198"/>
            <a:ext cx="11888787" cy="352327"/>
          </a:xfrm>
          <a:prstGeom prst="rect">
            <a:avLst/>
          </a:prstGeom>
        </p:spPr>
        <p:txBody>
          <a:bodyPr tIns="0" bIns="0"/>
          <a:lstStyle>
            <a:lvl1pPr marL="0" indent="0">
              <a:buNone/>
              <a:defRPr lang="en-US" sz="2040" kern="1200" spc="-30" baseline="0" dirty="0">
                <a:solidFill>
                  <a:srgbClr val="ED6722"/>
                </a:solidFill>
                <a:latin typeface="+mn-lt"/>
                <a:ea typeface="+mn-ea"/>
                <a:cs typeface="Bodoni Std Bold Italic"/>
              </a:defRPr>
            </a:lvl1pPr>
            <a:lvl2pPr marL="0" indent="0">
              <a:buNone/>
              <a:defRPr/>
            </a:lvl2pPr>
          </a:lstStyle>
          <a:p>
            <a:pPr marL="0" lvl="0" algn="l" defTabSz="914224" rtl="0" eaLnBrk="1" latinLnBrk="0" hangingPunct="1"/>
            <a:r>
              <a:rPr lang="en-US"/>
              <a:t>Click to edit Master text styles</a:t>
            </a:r>
          </a:p>
        </p:txBody>
      </p:sp>
      <p:sp>
        <p:nvSpPr>
          <p:cNvPr id="4" name="Content Placeholder 3"/>
          <p:cNvSpPr>
            <a:spLocks noGrp="1"/>
          </p:cNvSpPr>
          <p:nvPr>
            <p:ph sz="quarter" idx="11"/>
          </p:nvPr>
        </p:nvSpPr>
        <p:spPr>
          <a:xfrm>
            <a:off x="275289" y="1633675"/>
            <a:ext cx="11889141" cy="4810355"/>
          </a:xfrm>
          <a:prstGeom prst="rect">
            <a:avLst/>
          </a:prstGeom>
        </p:spPr>
        <p:txBody>
          <a:bodyPr/>
          <a:lstStyle>
            <a:lvl1pPr>
              <a:defRPr sz="3672">
                <a:solidFill>
                  <a:schemeClr val="bg2"/>
                </a:solidFill>
                <a:latin typeface="+mn-lt"/>
              </a:defRPr>
            </a:lvl1pPr>
            <a:lvl2pPr>
              <a:defRPr sz="2040">
                <a:solidFill>
                  <a:schemeClr val="bg2"/>
                </a:solidFill>
                <a:latin typeface="+mn-lt"/>
              </a:defRPr>
            </a:lvl2pPr>
            <a:lvl3pPr>
              <a:defRPr sz="1836">
                <a:solidFill>
                  <a:schemeClr val="bg2"/>
                </a:solidFill>
                <a:latin typeface="+mn-lt"/>
              </a:defRPr>
            </a:lvl3pPr>
            <a:lvl4pPr>
              <a:defRPr sz="1632">
                <a:solidFill>
                  <a:schemeClr val="bg2"/>
                </a:solidFill>
                <a:latin typeface="+mn-lt"/>
              </a:defRPr>
            </a:lvl4pPr>
            <a:lvl5pPr>
              <a:defRPr sz="1632">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3401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8477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259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81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681330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tx1">
                    <a:lumMod val="25000"/>
                    <a:lumOff val="75000"/>
                  </a:schemeClr>
                </a:solidFill>
                <a:cs typeface="Segoe UI" pitchFamily="34" charset="0"/>
              </a:rPr>
              <a:t>©</a:t>
            </a:r>
            <a:r>
              <a:rPr lang="en-US" sz="700" baseline="0">
                <a:solidFill>
                  <a:schemeClr val="tx1">
                    <a:lumMod val="25000"/>
                    <a:lumOff val="75000"/>
                  </a:schemeClr>
                </a:solidFill>
                <a:cs typeface="Segoe UI" pitchFamily="34" charset="0"/>
              </a:rPr>
              <a:t> Copyright</a:t>
            </a:r>
            <a:r>
              <a:rPr lang="en-US" sz="70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918" y="2732932"/>
            <a:ext cx="4156312" cy="1528663"/>
          </a:xfrm>
          <a:prstGeom prst="rect">
            <a:avLst/>
          </a:prstGeom>
        </p:spPr>
      </p:pic>
    </p:spTree>
    <p:extLst>
      <p:ext uri="{BB962C8B-B14F-4D97-AF65-F5344CB8AC3E}">
        <p14:creationId xmlns:p14="http://schemas.microsoft.com/office/powerpoint/2010/main" val="2882882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911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6114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C935-E893-453C-8848-8CA043AA276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0037297A-A03F-4BD3-B159-6DA524A1B56D}"/>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84624E1-6D2D-4CC1-81E5-D657B6F6D963}"/>
              </a:ext>
            </a:extLst>
          </p:cNvPr>
          <p:cNvSpPr>
            <a:spLocks noGrp="1"/>
          </p:cNvSpPr>
          <p:nvPr>
            <p:ph type="dt" sz="half" idx="10"/>
          </p:nvPr>
        </p:nvSpPr>
        <p:spPr/>
        <p:txBody>
          <a:bodyPr/>
          <a:lstStyle/>
          <a:p>
            <a:fld id="{09409C3F-2A26-4E09-BD99-4E76DCC7D958}" type="datetimeFigureOut">
              <a:rPr lang="en-US" smtClean="0"/>
              <a:t>5/18/2023</a:t>
            </a:fld>
            <a:endParaRPr lang="en-US"/>
          </a:p>
        </p:txBody>
      </p:sp>
      <p:sp>
        <p:nvSpPr>
          <p:cNvPr id="5" name="Footer Placeholder 4">
            <a:extLst>
              <a:ext uri="{FF2B5EF4-FFF2-40B4-BE49-F238E27FC236}">
                <a16:creationId xmlns:a16="http://schemas.microsoft.com/office/drawing/2014/main" id="{5A015E4B-9A15-46BE-A101-FCC2E90E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C7457-9529-451B-89F8-C3BB9DAE9CAE}"/>
              </a:ext>
            </a:extLst>
          </p:cNvPr>
          <p:cNvSpPr>
            <a:spLocks noGrp="1"/>
          </p:cNvSpPr>
          <p:nvPr>
            <p:ph type="sldNum" sz="quarter" idx="12"/>
          </p:nvPr>
        </p:nvSpPr>
        <p:spPr/>
        <p:txBody>
          <a:bodyPr/>
          <a:lstStyle/>
          <a:p>
            <a:fld id="{FDA5816C-444B-4683-8533-43F4D17408AD}" type="slidenum">
              <a:rPr lang="en-US" smtClean="0"/>
              <a:t>‹#›</a:t>
            </a:fld>
            <a:endParaRPr lang="en-US"/>
          </a:p>
        </p:txBody>
      </p:sp>
    </p:spTree>
    <p:extLst>
      <p:ext uri="{BB962C8B-B14F-4D97-AF65-F5344CB8AC3E}">
        <p14:creationId xmlns:p14="http://schemas.microsoft.com/office/powerpoint/2010/main" val="2498625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83017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440958" y="0"/>
            <a:ext cx="6995517" cy="6994525"/>
          </a:xfrm>
          <a:prstGeom prst="rect">
            <a:avLst/>
          </a:prstGeom>
        </p:spPr>
      </p:pic>
    </p:spTree>
    <p:extLst>
      <p:ext uri="{BB962C8B-B14F-4D97-AF65-F5344CB8AC3E}">
        <p14:creationId xmlns:p14="http://schemas.microsoft.com/office/powerpoint/2010/main" val="2747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440958" y="0"/>
            <a:ext cx="6995517" cy="6994525"/>
          </a:xfrm>
          <a:prstGeom prst="rect">
            <a:avLst/>
          </a:prstGeom>
        </p:spPr>
      </p:pic>
    </p:spTree>
    <p:extLst>
      <p:ext uri="{BB962C8B-B14F-4D97-AF65-F5344CB8AC3E}">
        <p14:creationId xmlns:p14="http://schemas.microsoft.com/office/powerpoint/2010/main" val="246840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587497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70526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260897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15082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06365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8212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08064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7440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003120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934378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115984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46011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508079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6079942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71332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59868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688658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610633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679222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9973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249953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60647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4475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0703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896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6895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86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50569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2">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68D3F81-D33A-4477-9264-787EC813B25B}"/>
              </a:ext>
            </a:extLst>
          </p:cNvPr>
          <p:cNvSpPr/>
          <p:nvPr userDrawn="1"/>
        </p:nvSpPr>
        <p:spPr bwMode="auto">
          <a:xfrm>
            <a:off x="4828974" y="597450"/>
            <a:ext cx="7307924" cy="6097542"/>
          </a:xfrm>
          <a:prstGeom prst="roundRect">
            <a:avLst>
              <a:gd name="adj" fmla="val 134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F502489-B80D-4ACF-AD37-6EECABD966C5}"/>
              </a:ext>
            </a:extLst>
          </p:cNvPr>
          <p:cNvSpPr>
            <a:spLocks noGrp="1"/>
          </p:cNvSpPr>
          <p:nvPr>
            <p:ph type="title"/>
          </p:nvPr>
        </p:nvSpPr>
        <p:spPr>
          <a:xfrm>
            <a:off x="600058" y="466301"/>
            <a:ext cx="4016393" cy="1130181"/>
          </a:xfrm>
        </p:spPr>
        <p:txBody>
          <a:bodyPr/>
          <a:lstStyle/>
          <a:p>
            <a:r>
              <a:rPr lang="en-US"/>
              <a:t>Click to edit Master title style</a:t>
            </a:r>
          </a:p>
        </p:txBody>
      </p:sp>
      <p:sp>
        <p:nvSpPr>
          <p:cNvPr id="11" name="Text Placeholder 3">
            <a:extLst>
              <a:ext uri="{FF2B5EF4-FFF2-40B4-BE49-F238E27FC236}">
                <a16:creationId xmlns:a16="http://schemas.microsoft.com/office/drawing/2014/main" id="{3C7637A7-066F-4922-97A1-55BE20FD8113}"/>
              </a:ext>
            </a:extLst>
          </p:cNvPr>
          <p:cNvSpPr>
            <a:spLocks noGrp="1"/>
          </p:cNvSpPr>
          <p:nvPr>
            <p:ph type="body" sz="quarter" idx="11"/>
          </p:nvPr>
        </p:nvSpPr>
        <p:spPr>
          <a:xfrm>
            <a:off x="595915" y="1817823"/>
            <a:ext cx="4019526" cy="2084319"/>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100A1780-E790-456E-83A2-D3AB9381FE1E}"/>
              </a:ext>
            </a:extLst>
          </p:cNvPr>
          <p:cNvSpPr>
            <a:spLocks noGrp="1"/>
          </p:cNvSpPr>
          <p:nvPr>
            <p:ph type="body" sz="quarter" idx="13"/>
          </p:nvPr>
        </p:nvSpPr>
        <p:spPr>
          <a:xfrm>
            <a:off x="9706281" y="172297"/>
            <a:ext cx="2730195" cy="960473"/>
          </a:xfrm>
          <a:solidFill>
            <a:schemeClr val="accent2"/>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12"/>
              </a:spcAft>
              <a:buNone/>
              <a:defRPr lang="en-US" sz="1224" smtClean="0">
                <a:solidFill>
                  <a:schemeClr val="tx1"/>
                </a:solidFill>
                <a:latin typeface="Segoe UI Semibold"/>
                <a:cs typeface="Segoe UI Semilight" panose="020B0402040204020203" pitchFamily="34" charset="0"/>
              </a:defRPr>
            </a:lvl1pPr>
            <a:lvl2pPr marL="233132" indent="0">
              <a:buNone/>
              <a:defRPr lang="en-US" sz="1800" smtClean="0">
                <a:solidFill>
                  <a:schemeClr val="bg1"/>
                </a:solidFill>
              </a:defRPr>
            </a:lvl2pPr>
            <a:lvl3pPr marL="728557" indent="0">
              <a:buNone/>
              <a:defRPr lang="en-US" sz="1800" smtClean="0">
                <a:solidFill>
                  <a:schemeClr val="bg1"/>
                </a:solidFill>
              </a:defRPr>
            </a:lvl3pPr>
            <a:lvl4pPr marL="1214267" indent="0">
              <a:buNone/>
              <a:defRPr lang="en-US" sz="1800" smtClean="0">
                <a:solidFill>
                  <a:schemeClr val="bg1"/>
                </a:solidFill>
              </a:defRPr>
            </a:lvl4pPr>
            <a:lvl5pPr marL="1693502" indent="0">
              <a:buNone/>
              <a:defRPr lang="en-US" sz="1800">
                <a:solidFill>
                  <a:schemeClr val="bg1"/>
                </a:solidFill>
              </a:defRPr>
            </a:lvl5pPr>
          </a:lstStyle>
          <a:p>
            <a:pPr marL="0" lvl="0" defTabSz="951121"/>
            <a:r>
              <a:rPr lang="en-US"/>
              <a:t>Click to edit Master text styles</a:t>
            </a:r>
          </a:p>
        </p:txBody>
      </p:sp>
      <p:sp>
        <p:nvSpPr>
          <p:cNvPr id="9" name="Content Placeholder 5">
            <a:extLst>
              <a:ext uri="{FF2B5EF4-FFF2-40B4-BE49-F238E27FC236}">
                <a16:creationId xmlns:a16="http://schemas.microsoft.com/office/drawing/2014/main" id="{67765A1A-88A4-4C05-9563-0447410C9003}"/>
              </a:ext>
              <a:ext uri="{C183D7F6-B498-43B3-948B-1728B52AA6E4}">
                <adec:decorative xmlns:adec="http://schemas.microsoft.com/office/drawing/2017/decorative" val="1"/>
              </a:ext>
            </a:extLst>
          </p:cNvPr>
          <p:cNvSpPr txBox="1">
            <a:spLocks/>
          </p:cNvSpPr>
          <p:nvPr userDrawn="1"/>
        </p:nvSpPr>
        <p:spPr>
          <a:xfrm>
            <a:off x="9613007" y="172189"/>
            <a:ext cx="93274" cy="960581"/>
          </a:xfrm>
          <a:prstGeom prst="rect">
            <a:avLst/>
          </a:prstGeom>
          <a:solidFill>
            <a:srgbClr val="50E6FF"/>
          </a:solidFill>
        </p:spPr>
        <p:txBody>
          <a:bodyPr vert="horz" wrap="non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02"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986161378"/>
      </p:ext>
    </p:extLst>
  </p:cSld>
  <p:clrMapOvr>
    <a:masterClrMapping/>
  </p:clrMapOvr>
  <p:transition>
    <p:fade/>
  </p:transition>
  <p:extLst>
    <p:ext uri="{DCECCB84-F9BA-43D5-87BE-67443E8EF086}">
      <p15:sldGuideLst xmlns:p15="http://schemas.microsoft.com/office/powerpoint/2012/main">
        <p15:guide id="1" orient="horz" pos="1176">
          <p15:clr>
            <a:srgbClr val="FBAE40"/>
          </p15:clr>
        </p15:guide>
        <p15:guide id="2" orient="horz" pos="112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CC1758B-C1C8-41CB-A2D4-C338D555FEC0}"/>
              </a:ext>
            </a:extLst>
          </p:cNvPr>
          <p:cNvSpPr/>
          <p:nvPr userDrawn="1"/>
        </p:nvSpPr>
        <p:spPr bwMode="auto">
          <a:xfrm>
            <a:off x="5453913" y="597450"/>
            <a:ext cx="6682985" cy="6097542"/>
          </a:xfrm>
          <a:prstGeom prst="roundRect">
            <a:avLst>
              <a:gd name="adj" fmla="val 134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2"/>
            <a:ext cx="4243947" cy="1130181"/>
          </a:xfrm>
        </p:spPr>
        <p:txBody>
          <a:bodyPr/>
          <a:lstStyle/>
          <a:p>
            <a:r>
              <a:rPr lang="en-US"/>
              <a:t>Click to edit Master title style</a:t>
            </a:r>
          </a:p>
        </p:txBody>
      </p:sp>
      <p:sp>
        <p:nvSpPr>
          <p:cNvPr id="4" name="Text Placeholder 3"/>
          <p:cNvSpPr>
            <a:spLocks noGrp="1"/>
          </p:cNvSpPr>
          <p:nvPr>
            <p:ph type="body" sz="quarter" idx="10"/>
          </p:nvPr>
        </p:nvSpPr>
        <p:spPr>
          <a:xfrm>
            <a:off x="595914" y="2059499"/>
            <a:ext cx="4243947" cy="1152026"/>
          </a:xfrm>
        </p:spPr>
        <p:txBody>
          <a:bodyPr wrap="square">
            <a:noAutofit/>
          </a:bodyPr>
          <a:lstStyle>
            <a:lvl1pPr marL="0" indent="0">
              <a:lnSpc>
                <a:spcPct val="90000"/>
              </a:lnSpc>
              <a:spcBef>
                <a:spcPts val="0"/>
              </a:spcBef>
              <a:spcAft>
                <a:spcPts val="612"/>
              </a:spcAft>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74" indent="0">
              <a:lnSpc>
                <a:spcPct val="90000"/>
              </a:lnSpc>
              <a:spcBef>
                <a:spcPts val="0"/>
              </a:spcBef>
              <a:spcAft>
                <a:spcPts val="612"/>
              </a:spcAft>
              <a:buFont typeface="Arial" panose="020B0604020202020204" pitchFamily="34" charset="0"/>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p:txBody>
      </p:sp>
      <p:sp>
        <p:nvSpPr>
          <p:cNvPr id="7" name="Text Placeholder 8">
            <a:extLst>
              <a:ext uri="{FF2B5EF4-FFF2-40B4-BE49-F238E27FC236}">
                <a16:creationId xmlns:a16="http://schemas.microsoft.com/office/drawing/2014/main" id="{15AEC45E-1235-4BFF-B027-916FFEC9E4AD}"/>
              </a:ext>
            </a:extLst>
          </p:cNvPr>
          <p:cNvSpPr>
            <a:spLocks noGrp="1"/>
          </p:cNvSpPr>
          <p:nvPr>
            <p:ph type="body" sz="quarter" idx="13"/>
          </p:nvPr>
        </p:nvSpPr>
        <p:spPr>
          <a:xfrm>
            <a:off x="9706281" y="172297"/>
            <a:ext cx="2730195" cy="960473"/>
          </a:xfrm>
          <a:solidFill>
            <a:schemeClr val="accent2"/>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12"/>
              </a:spcAft>
              <a:buNone/>
              <a:defRPr lang="en-US" sz="1224" smtClean="0">
                <a:solidFill>
                  <a:schemeClr val="tx1"/>
                </a:solidFill>
                <a:latin typeface="Segoe UI Semibold"/>
                <a:cs typeface="Segoe UI Semilight" panose="020B0402040204020203" pitchFamily="34" charset="0"/>
              </a:defRPr>
            </a:lvl1pPr>
            <a:lvl2pPr marL="233132" indent="0">
              <a:buNone/>
              <a:defRPr lang="en-US" sz="1800" smtClean="0">
                <a:solidFill>
                  <a:schemeClr val="bg1"/>
                </a:solidFill>
              </a:defRPr>
            </a:lvl2pPr>
            <a:lvl3pPr marL="728557" indent="0">
              <a:buNone/>
              <a:defRPr lang="en-US" sz="1800" smtClean="0">
                <a:solidFill>
                  <a:schemeClr val="bg1"/>
                </a:solidFill>
              </a:defRPr>
            </a:lvl3pPr>
            <a:lvl4pPr marL="1214267" indent="0">
              <a:buNone/>
              <a:defRPr lang="en-US" sz="1800" smtClean="0">
                <a:solidFill>
                  <a:schemeClr val="bg1"/>
                </a:solidFill>
              </a:defRPr>
            </a:lvl4pPr>
            <a:lvl5pPr marL="1693502" indent="0">
              <a:buNone/>
              <a:defRPr lang="en-US" sz="1800">
                <a:solidFill>
                  <a:schemeClr val="bg1"/>
                </a:solidFill>
              </a:defRPr>
            </a:lvl5pPr>
          </a:lstStyle>
          <a:p>
            <a:pPr marL="0" lvl="0" defTabSz="951121"/>
            <a:r>
              <a:rPr lang="en-US"/>
              <a:t>Click to edit Master text styles</a:t>
            </a:r>
          </a:p>
        </p:txBody>
      </p:sp>
      <p:sp>
        <p:nvSpPr>
          <p:cNvPr id="10" name="Content Placeholder 5">
            <a:extLst>
              <a:ext uri="{FF2B5EF4-FFF2-40B4-BE49-F238E27FC236}">
                <a16:creationId xmlns:a16="http://schemas.microsoft.com/office/drawing/2014/main" id="{437FC640-0610-4128-8B50-5F3A069001A4}"/>
              </a:ext>
              <a:ext uri="{C183D7F6-B498-43B3-948B-1728B52AA6E4}">
                <adec:decorative xmlns:adec="http://schemas.microsoft.com/office/drawing/2017/decorative" val="1"/>
              </a:ext>
            </a:extLst>
          </p:cNvPr>
          <p:cNvSpPr txBox="1">
            <a:spLocks/>
          </p:cNvSpPr>
          <p:nvPr userDrawn="1"/>
        </p:nvSpPr>
        <p:spPr>
          <a:xfrm>
            <a:off x="9613007" y="172189"/>
            <a:ext cx="93274" cy="960581"/>
          </a:xfrm>
          <a:prstGeom prst="rect">
            <a:avLst/>
          </a:prstGeom>
          <a:solidFill>
            <a:srgbClr val="50E6FF"/>
          </a:solidFill>
        </p:spPr>
        <p:txBody>
          <a:bodyPr vert="horz" wrap="non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02"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3055769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wo Column Non-bulleted text">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CC1758B-C1C8-41CB-A2D4-C338D555FEC0}"/>
              </a:ext>
            </a:extLst>
          </p:cNvPr>
          <p:cNvSpPr/>
          <p:nvPr userDrawn="1"/>
        </p:nvSpPr>
        <p:spPr bwMode="auto">
          <a:xfrm>
            <a:off x="5453913" y="597450"/>
            <a:ext cx="6682985" cy="6097542"/>
          </a:xfrm>
          <a:prstGeom prst="roundRect">
            <a:avLst>
              <a:gd name="adj" fmla="val 134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2"/>
            <a:ext cx="4243947" cy="1130181"/>
          </a:xfrm>
        </p:spPr>
        <p:txBody>
          <a:bodyPr/>
          <a:lstStyle/>
          <a:p>
            <a:r>
              <a:rPr lang="en-US"/>
              <a:t>Click to edit Master title style</a:t>
            </a:r>
          </a:p>
        </p:txBody>
      </p:sp>
      <p:sp>
        <p:nvSpPr>
          <p:cNvPr id="4" name="Text Placeholder 3"/>
          <p:cNvSpPr>
            <a:spLocks noGrp="1"/>
          </p:cNvSpPr>
          <p:nvPr>
            <p:ph type="body" sz="quarter" idx="10"/>
          </p:nvPr>
        </p:nvSpPr>
        <p:spPr>
          <a:xfrm>
            <a:off x="595914" y="2059499"/>
            <a:ext cx="4243947" cy="1152026"/>
          </a:xfrm>
        </p:spPr>
        <p:txBody>
          <a:bodyPr wrap="square">
            <a:noAutofit/>
          </a:bodyPr>
          <a:lstStyle>
            <a:lvl1pPr marL="0" indent="0">
              <a:lnSpc>
                <a:spcPct val="90000"/>
              </a:lnSpc>
              <a:spcBef>
                <a:spcPts val="0"/>
              </a:spcBef>
              <a:spcAft>
                <a:spcPts val="612"/>
              </a:spcAft>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74" indent="0">
              <a:lnSpc>
                <a:spcPct val="90000"/>
              </a:lnSpc>
              <a:spcBef>
                <a:spcPts val="0"/>
              </a:spcBef>
              <a:spcAft>
                <a:spcPts val="612"/>
              </a:spcAft>
              <a:buFont typeface="Arial" panose="020B0604020202020204" pitchFamily="34" charset="0"/>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83938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72DBE22-58E6-4617-B323-4DFC45FCF055}"/>
              </a:ext>
            </a:extLst>
          </p:cNvPr>
          <p:cNvSpPr/>
          <p:nvPr userDrawn="1"/>
        </p:nvSpPr>
        <p:spPr bwMode="auto">
          <a:xfrm>
            <a:off x="6218238" y="597450"/>
            <a:ext cx="5918660" cy="6097542"/>
          </a:xfrm>
          <a:prstGeom prst="roundRect">
            <a:avLst>
              <a:gd name="adj" fmla="val 134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2"/>
            <a:ext cx="5409867" cy="1130181"/>
          </a:xfrm>
        </p:spPr>
        <p:txBody>
          <a:bodyPr/>
          <a:lstStyle/>
          <a:p>
            <a:r>
              <a:rPr lang="en-US"/>
              <a:t>Click to edit Master title style</a:t>
            </a:r>
          </a:p>
        </p:txBody>
      </p:sp>
      <p:sp>
        <p:nvSpPr>
          <p:cNvPr id="4" name="Text Placeholder 3"/>
          <p:cNvSpPr>
            <a:spLocks noGrp="1"/>
          </p:cNvSpPr>
          <p:nvPr>
            <p:ph type="body" sz="quarter" idx="10"/>
          </p:nvPr>
        </p:nvSpPr>
        <p:spPr>
          <a:xfrm>
            <a:off x="595914" y="2059499"/>
            <a:ext cx="5409867" cy="1152026"/>
          </a:xfrm>
        </p:spPr>
        <p:txBody>
          <a:bodyPr wrap="square">
            <a:noAutofit/>
          </a:bodyPr>
          <a:lstStyle>
            <a:lvl1pPr marL="0" indent="0">
              <a:lnSpc>
                <a:spcPct val="90000"/>
              </a:lnSpc>
              <a:spcBef>
                <a:spcPts val="0"/>
              </a:spcBef>
              <a:spcAft>
                <a:spcPts val="612"/>
              </a:spcAft>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lnSpc>
                <a:spcPct val="90000"/>
              </a:lnSpc>
              <a:spcBef>
                <a:spcPts val="0"/>
              </a:spcBef>
              <a:spcAft>
                <a:spcPts val="612"/>
              </a:spcAft>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p:txBody>
      </p:sp>
      <p:sp>
        <p:nvSpPr>
          <p:cNvPr id="7" name="Text Placeholder 8">
            <a:extLst>
              <a:ext uri="{FF2B5EF4-FFF2-40B4-BE49-F238E27FC236}">
                <a16:creationId xmlns:a16="http://schemas.microsoft.com/office/drawing/2014/main" id="{15AEC45E-1235-4BFF-B027-916FFEC9E4AD}"/>
              </a:ext>
            </a:extLst>
          </p:cNvPr>
          <p:cNvSpPr>
            <a:spLocks noGrp="1"/>
          </p:cNvSpPr>
          <p:nvPr>
            <p:ph type="body" sz="quarter" idx="13"/>
          </p:nvPr>
        </p:nvSpPr>
        <p:spPr>
          <a:xfrm>
            <a:off x="9706281" y="172297"/>
            <a:ext cx="2730195" cy="960473"/>
          </a:xfrm>
          <a:solidFill>
            <a:schemeClr val="accent2"/>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12"/>
              </a:spcAft>
              <a:buNone/>
              <a:defRPr lang="en-US" sz="1224" smtClean="0">
                <a:solidFill>
                  <a:schemeClr val="tx1"/>
                </a:solidFill>
                <a:latin typeface="Segoe UI Semibold"/>
                <a:cs typeface="Segoe UI Semilight" panose="020B0402040204020203" pitchFamily="34" charset="0"/>
              </a:defRPr>
            </a:lvl1pPr>
            <a:lvl2pPr marL="233132" indent="0">
              <a:buNone/>
              <a:defRPr lang="en-US" sz="1800" smtClean="0">
                <a:solidFill>
                  <a:schemeClr val="bg1"/>
                </a:solidFill>
              </a:defRPr>
            </a:lvl2pPr>
            <a:lvl3pPr marL="728557" indent="0">
              <a:buNone/>
              <a:defRPr lang="en-US" sz="1800" smtClean="0">
                <a:solidFill>
                  <a:schemeClr val="bg1"/>
                </a:solidFill>
              </a:defRPr>
            </a:lvl3pPr>
            <a:lvl4pPr marL="1214267" indent="0">
              <a:buNone/>
              <a:defRPr lang="en-US" sz="1800" smtClean="0">
                <a:solidFill>
                  <a:schemeClr val="bg1"/>
                </a:solidFill>
              </a:defRPr>
            </a:lvl4pPr>
            <a:lvl5pPr marL="1693502" indent="0">
              <a:buNone/>
              <a:defRPr lang="en-US" sz="1800">
                <a:solidFill>
                  <a:schemeClr val="bg1"/>
                </a:solidFill>
              </a:defRPr>
            </a:lvl5pPr>
          </a:lstStyle>
          <a:p>
            <a:pPr marL="0" lvl="0" defTabSz="951121"/>
            <a:r>
              <a:rPr lang="en-US"/>
              <a:t>Click to edit Master text styles</a:t>
            </a:r>
          </a:p>
        </p:txBody>
      </p:sp>
      <p:sp>
        <p:nvSpPr>
          <p:cNvPr id="10" name="Content Placeholder 5">
            <a:extLst>
              <a:ext uri="{FF2B5EF4-FFF2-40B4-BE49-F238E27FC236}">
                <a16:creationId xmlns:a16="http://schemas.microsoft.com/office/drawing/2014/main" id="{437FC640-0610-4128-8B50-5F3A069001A4}"/>
              </a:ext>
              <a:ext uri="{C183D7F6-B498-43B3-948B-1728B52AA6E4}">
                <adec:decorative xmlns:adec="http://schemas.microsoft.com/office/drawing/2017/decorative" val="1"/>
              </a:ext>
            </a:extLst>
          </p:cNvPr>
          <p:cNvSpPr txBox="1">
            <a:spLocks/>
          </p:cNvSpPr>
          <p:nvPr userDrawn="1"/>
        </p:nvSpPr>
        <p:spPr>
          <a:xfrm>
            <a:off x="9613007" y="172189"/>
            <a:ext cx="93274" cy="960581"/>
          </a:xfrm>
          <a:prstGeom prst="rect">
            <a:avLst/>
          </a:prstGeom>
          <a:solidFill>
            <a:srgbClr val="50E6FF"/>
          </a:solidFill>
        </p:spPr>
        <p:txBody>
          <a:bodyPr vert="horz" wrap="non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02"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35433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60" y="466301"/>
            <a:ext cx="8805025"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3F4CF1FA-2F01-4544-A6DE-64F7D003DA67}"/>
              </a:ext>
            </a:extLst>
          </p:cNvPr>
          <p:cNvSpPr>
            <a:spLocks noGrp="1"/>
          </p:cNvSpPr>
          <p:nvPr>
            <p:ph type="body" sz="quarter" idx="13"/>
          </p:nvPr>
        </p:nvSpPr>
        <p:spPr>
          <a:xfrm>
            <a:off x="9706281" y="172297"/>
            <a:ext cx="2730195" cy="960473"/>
          </a:xfrm>
          <a:solidFill>
            <a:schemeClr val="accent2"/>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12"/>
              </a:spcAft>
              <a:buNone/>
              <a:defRPr lang="en-US" sz="1224" smtClean="0">
                <a:solidFill>
                  <a:schemeClr val="tx1"/>
                </a:solidFill>
                <a:latin typeface="Segoe UI Semibold"/>
                <a:cs typeface="Segoe UI Semilight" panose="020B0402040204020203" pitchFamily="34" charset="0"/>
              </a:defRPr>
            </a:lvl1pPr>
            <a:lvl2pPr marL="233132" indent="0">
              <a:buNone/>
              <a:defRPr lang="en-US" sz="1800" smtClean="0">
                <a:solidFill>
                  <a:schemeClr val="bg1"/>
                </a:solidFill>
              </a:defRPr>
            </a:lvl2pPr>
            <a:lvl3pPr marL="728557" indent="0">
              <a:buNone/>
              <a:defRPr lang="en-US" sz="1800" smtClean="0">
                <a:solidFill>
                  <a:schemeClr val="bg1"/>
                </a:solidFill>
              </a:defRPr>
            </a:lvl3pPr>
            <a:lvl4pPr marL="1214267" indent="0">
              <a:buNone/>
              <a:defRPr lang="en-US" sz="1800" smtClean="0">
                <a:solidFill>
                  <a:schemeClr val="bg1"/>
                </a:solidFill>
              </a:defRPr>
            </a:lvl4pPr>
            <a:lvl5pPr marL="1693502" indent="0">
              <a:buNone/>
              <a:defRPr lang="en-US" sz="1800">
                <a:solidFill>
                  <a:schemeClr val="bg1"/>
                </a:solidFill>
              </a:defRPr>
            </a:lvl5pPr>
          </a:lstStyle>
          <a:p>
            <a:pPr marL="0" lvl="0" defTabSz="951121"/>
            <a:r>
              <a:rPr lang="en-US"/>
              <a:t>Click to edit Master text styles</a:t>
            </a:r>
          </a:p>
        </p:txBody>
      </p:sp>
      <p:sp>
        <p:nvSpPr>
          <p:cNvPr id="10" name="Content Placeholder 5">
            <a:extLst>
              <a:ext uri="{FF2B5EF4-FFF2-40B4-BE49-F238E27FC236}">
                <a16:creationId xmlns:a16="http://schemas.microsoft.com/office/drawing/2014/main" id="{B771D319-4895-48C5-9DC3-C248B23C7FB1}"/>
              </a:ext>
              <a:ext uri="{C183D7F6-B498-43B3-948B-1728B52AA6E4}">
                <adec:decorative xmlns:adec="http://schemas.microsoft.com/office/drawing/2017/decorative" val="1"/>
              </a:ext>
            </a:extLst>
          </p:cNvPr>
          <p:cNvSpPr txBox="1">
            <a:spLocks/>
          </p:cNvSpPr>
          <p:nvPr userDrawn="1"/>
        </p:nvSpPr>
        <p:spPr>
          <a:xfrm>
            <a:off x="9613007" y="172189"/>
            <a:ext cx="93274" cy="960581"/>
          </a:xfrm>
          <a:prstGeom prst="rect">
            <a:avLst/>
          </a:prstGeom>
          <a:solidFill>
            <a:srgbClr val="50E6FF"/>
          </a:solidFill>
        </p:spPr>
        <p:txBody>
          <a:bodyPr vert="horz" wrap="non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02"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2383642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085021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43063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14.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image" Target="../media/image20.emf"/><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theme" Target="../theme/theme3.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6" r:id="rId13"/>
    <p:sldLayoutId id="2147484567" r:id="rId14"/>
    <p:sldLayoutId id="2147484568" r:id="rId15"/>
    <p:sldLayoutId id="2147484577" r:id="rId16"/>
    <p:sldLayoutId id="2147484570" r:id="rId17"/>
    <p:sldLayoutId id="2147484571" r:id="rId18"/>
    <p:sldLayoutId id="2147484572" r:id="rId19"/>
    <p:sldLayoutId id="2147484576" r:id="rId20"/>
    <p:sldLayoutId id="2147484582" r:id="rId21"/>
    <p:sldLayoutId id="2147484696" r:id="rId22"/>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19"/>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534918669"/>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99" r:id="rId17"/>
  </p:sldLayoutIdLst>
  <p:transition>
    <p:fade/>
  </p:transition>
  <p:txStyles>
    <p:titleStyle>
      <a:lvl1pPr algn="l" defTabSz="932563" rtl="0" eaLnBrk="1" latinLnBrk="0" hangingPunct="1">
        <a:lnSpc>
          <a:spcPct val="90000"/>
        </a:lnSpc>
        <a:spcBef>
          <a:spcPct val="0"/>
        </a:spcBef>
        <a:buNone/>
        <a:defRPr lang="en-US" sz="4080"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064329008"/>
      </p:ext>
    </p:extLst>
  </p:cSld>
  <p:clrMap bg1="dk1" tx1="lt1" bg2="dk2" tx2="lt2" accent1="accent1" accent2="accent2" accent3="accent3" accent4="accent4" accent5="accent5" accent6="accent6" hlink="hlink" folHlink="folHlink"/>
  <p:sldLayoutIdLst>
    <p:sldLayoutId id="2147484702" r:id="rId1"/>
    <p:sldLayoutId id="2147484703" r:id="rId2"/>
    <p:sldLayoutId id="2147484704" r:id="rId3"/>
    <p:sldLayoutId id="2147484705" r:id="rId4"/>
    <p:sldLayoutId id="2147484706" r:id="rId5"/>
    <p:sldLayoutId id="2147484707" r:id="rId6"/>
    <p:sldLayoutId id="2147484708" r:id="rId7"/>
    <p:sldLayoutId id="2147484709" r:id="rId8"/>
    <p:sldLayoutId id="2147484710" r:id="rId9"/>
    <p:sldLayoutId id="2147484711" r:id="rId10"/>
    <p:sldLayoutId id="2147484712" r:id="rId11"/>
    <p:sldLayoutId id="2147484713" r:id="rId12"/>
    <p:sldLayoutId id="2147484714" r:id="rId13"/>
    <p:sldLayoutId id="2147484715" r:id="rId14"/>
    <p:sldLayoutId id="2147484716" r:id="rId15"/>
    <p:sldLayoutId id="2147484717" r:id="rId16"/>
    <p:sldLayoutId id="2147484718" r:id="rId17"/>
    <p:sldLayoutId id="2147484719" r:id="rId18"/>
    <p:sldLayoutId id="2147484720" r:id="rId19"/>
    <p:sldLayoutId id="2147484721" r:id="rId20"/>
    <p:sldLayoutId id="2147484722" r:id="rId21"/>
    <p:sldLayoutId id="2147484723" r:id="rId22"/>
    <p:sldLayoutId id="2147484724" r:id="rId23"/>
    <p:sldLayoutId id="2147484725" r:id="rId24"/>
    <p:sldLayoutId id="2147484726" r:id="rId25"/>
    <p:sldLayoutId id="2147484727" r:id="rId26"/>
    <p:sldLayoutId id="2147484728" r:id="rId27"/>
    <p:sldLayoutId id="2147484729" r:id="rId28"/>
    <p:sldLayoutId id="2147484730" r:id="rId29"/>
    <p:sldLayoutId id="2147484731" r:id="rId30"/>
    <p:sldLayoutId id="2147484732" r:id="rId31"/>
    <p:sldLayoutId id="2147484733" r:id="rId32"/>
    <p:sldLayoutId id="2147484734" r:id="rId33"/>
    <p:sldLayoutId id="2147484735" r:id="rId34"/>
    <p:sldLayoutId id="2147484736" r:id="rId35"/>
    <p:sldLayoutId id="2147484737" r:id="rId36"/>
    <p:sldLayoutId id="2147484738" r:id="rId3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azure/aks/use-managed-identity" TargetMode="External"/><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hyperlink" Target="https://learn.microsoft.com/en-us/azure/aks/workload-identity-overview" TargetMode="External"/><Relationship Id="rId5" Type="http://schemas.openxmlformats.org/officeDocument/2006/relationships/hyperlink" Target="https://learn.microsoft.com/en-us/azure/aks/operator-best-practices-cluster-isolation" TargetMode="External"/><Relationship Id="rId4" Type="http://schemas.openxmlformats.org/officeDocument/2006/relationships/hyperlink" Target="https://learn.microsoft.com/en-us/azure/aks/kubernetes-service-principal?tabs=azure-cli"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azure/active-directory/develop/workload-identity-federation" TargetMode="External"/><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azure/governance/policy/concepts/policy-for-kubernetes" TargetMode="External"/><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2.xml"/><Relationship Id="rId1" Type="http://schemas.openxmlformats.org/officeDocument/2006/relationships/themeOverride" Target="../theme/themeOverride1.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themeOverride" Target="../theme/themeOverride2.xml"/><Relationship Id="rId6" Type="http://schemas.openxmlformats.org/officeDocument/2006/relationships/hyperlink" Target="https://learn.microsoft.com/en-us/azure/aks/private-clusters#configure-private-dns-zone" TargetMode="Externa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themeOverride" Target="../theme/themeOverride3.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hemeOverride" Target="../theme/themeOverride4.xml"/><Relationship Id="rId5" Type="http://schemas.openxmlformats.org/officeDocument/2006/relationships/image" Target="../media/image38.png"/><Relationship Id="rId4" Type="http://schemas.openxmlformats.org/officeDocument/2006/relationships/hyperlink" Target="https://learn.microsoft.com/en-us/azure/cloud-adoption-framework/ready/azure-best-practices/naming-and-taggin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azure/aks/operator-best-practices-cluster-security#app-armor" TargetMode="External"/><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hyperlink" Target="https://learn.microsoft.com/en-us/azure/aks/node-image-upgrade" TargetMode="External"/><Relationship Id="rId3" Type="http://schemas.openxmlformats.org/officeDocument/2006/relationships/notesSlide" Target="../notesSlides/notesSlide17.xml"/><Relationship Id="rId7" Type="http://schemas.openxmlformats.org/officeDocument/2006/relationships/hyperlink" Target="https://learn.microsoft.com/en-us/azure/aks/csi-secrets-store-driver" TargetMode="External"/><Relationship Id="rId2" Type="http://schemas.openxmlformats.org/officeDocument/2006/relationships/slideLayout" Target="../slideLayouts/slideLayout22.xml"/><Relationship Id="rId1" Type="http://schemas.openxmlformats.org/officeDocument/2006/relationships/themeOverride" Target="../theme/themeOverride5.xml"/><Relationship Id="rId6" Type="http://schemas.openxmlformats.org/officeDocument/2006/relationships/hyperlink" Target="https://learn.microsoft.com/en-us/azure/aks/operator-best-practices-identity#use-pod-managed-identities" TargetMode="External"/><Relationship Id="rId5" Type="http://schemas.openxmlformats.org/officeDocument/2006/relationships/hyperlink" Target="https://learn.microsoft.com/en-us/azure/aks/developer-best-practices-pod-security#secure-pod-access-to-resources" TargetMode="External"/><Relationship Id="rId10" Type="http://schemas.openxmlformats.org/officeDocument/2006/relationships/image" Target="../media/image39.png"/><Relationship Id="rId4" Type="http://schemas.openxmlformats.org/officeDocument/2006/relationships/hyperlink" Target="https://learn.microsoft.com/en-us/azure/aks/control-kubeconfig-access" TargetMode="External"/><Relationship Id="rId9" Type="http://schemas.openxmlformats.org/officeDocument/2006/relationships/hyperlink" Target="https://learn.microsoft.com/en-us/azure/aks/node-updates-kured"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2.xml"/><Relationship Id="rId1" Type="http://schemas.openxmlformats.org/officeDocument/2006/relationships/themeOverride" Target="../theme/themeOverride6.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2.xml"/><Relationship Id="rId1" Type="http://schemas.openxmlformats.org/officeDocument/2006/relationships/themeOverride" Target="../theme/themeOverride7.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2.xml"/><Relationship Id="rId1" Type="http://schemas.openxmlformats.org/officeDocument/2006/relationships/themeOverride" Target="../theme/themeOverride8.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2.xml"/><Relationship Id="rId1" Type="http://schemas.openxmlformats.org/officeDocument/2006/relationships/themeOverride" Target="../theme/themeOverride9.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docs.kubecost.com/install-and-configure/install/cloud-integration/azure-out-of-cluster" TargetMode="External"/><Relationship Id="rId1" Type="http://schemas.openxmlformats.org/officeDocument/2006/relationships/slideLayout" Target="../slideLayouts/slideLayout2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18" Type="http://schemas.openxmlformats.org/officeDocument/2006/relationships/image" Target="../media/image6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17" Type="http://schemas.openxmlformats.org/officeDocument/2006/relationships/image" Target="../media/image59.png"/><Relationship Id="rId2" Type="http://schemas.openxmlformats.org/officeDocument/2006/relationships/notesSlide" Target="../notesSlides/notesSlide22.xml"/><Relationship Id="rId16" Type="http://schemas.openxmlformats.org/officeDocument/2006/relationships/image" Target="../media/image58.svg"/><Relationship Id="rId1" Type="http://schemas.openxmlformats.org/officeDocument/2006/relationships/slideLayout" Target="../slideLayouts/slideLayout5.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aka.ms/aks-reference-implementation" TargetMode="External"/><Relationship Id="rId2" Type="http://schemas.openxmlformats.org/officeDocument/2006/relationships/hyperlink" Target="https://learn.microsoft.com/en-us/azure/architecture/reference-architectures/containers/aks/secure-baseline-aks" TargetMode="External"/><Relationship Id="rId1" Type="http://schemas.openxmlformats.org/officeDocument/2006/relationships/slideLayout" Target="../slideLayouts/slideLayout22.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a:spLocks noGrp="1"/>
          </p:cNvSpPr>
          <p:nvPr>
            <p:ph type="title"/>
          </p:nvPr>
        </p:nvSpPr>
        <p:spPr>
          <a:xfrm>
            <a:off x="821960" y="2730874"/>
            <a:ext cx="6981472" cy="1828800"/>
          </a:xfrm>
        </p:spPr>
        <p:txBody>
          <a:bodyPr/>
          <a:lstStyle/>
          <a:p>
            <a:r>
              <a:rPr lang="en-US" sz="2800" dirty="0"/>
              <a:t>Enterprise Scale Azure Kubernetes Service</a:t>
            </a:r>
            <a:endParaRPr lang="en-US" dirty="0"/>
          </a:p>
        </p:txBody>
      </p:sp>
      <p:sp>
        <p:nvSpPr>
          <p:cNvPr id="11" name="Text Placeholder 7"/>
          <p:cNvSpPr>
            <a:spLocks noGrp="1"/>
          </p:cNvSpPr>
          <p:nvPr>
            <p:ph type="body" sz="quarter" idx="15"/>
          </p:nvPr>
        </p:nvSpPr>
        <p:spPr>
          <a:xfrm>
            <a:off x="880562" y="4584725"/>
            <a:ext cx="6637838" cy="738664"/>
          </a:xfrm>
        </p:spPr>
        <p:txBody>
          <a:bodyPr/>
          <a:lstStyle/>
          <a:p>
            <a:r>
              <a:rPr lang="en-US"/>
              <a:t>Author</a:t>
            </a:r>
            <a:endParaRPr lang="en-US" dirty="0"/>
          </a:p>
          <a:p>
            <a:pPr lvl="1"/>
            <a:r>
              <a:rPr lang="en-US" dirty="0"/>
              <a:t>Date</a:t>
            </a:r>
          </a:p>
        </p:txBody>
      </p:sp>
    </p:spTree>
    <p:extLst>
      <p:ext uri="{BB962C8B-B14F-4D97-AF65-F5344CB8AC3E}">
        <p14:creationId xmlns:p14="http://schemas.microsoft.com/office/powerpoint/2010/main" val="67058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04E8C61D-5AEF-7902-FBDF-D2072B4010AE}"/>
              </a:ext>
            </a:extLst>
          </p:cNvPr>
          <p:cNvSpPr>
            <a:spLocks noGrp="1"/>
          </p:cNvSpPr>
          <p:nvPr>
            <p:ph type="title"/>
          </p:nvPr>
        </p:nvSpPr>
        <p:spPr>
          <a:xfrm>
            <a:off x="465137" y="567457"/>
            <a:ext cx="11533187" cy="830020"/>
          </a:xfrm>
        </p:spPr>
        <p:txBody>
          <a:bodyPr wrap="square" anchor="t">
            <a:normAutofit/>
          </a:bodyPr>
          <a:lstStyle/>
          <a:p>
            <a:r>
              <a:rPr lang="en-US" dirty="0"/>
              <a:t>Architecture – AKS regulated cluster for PCI-DSS 3.2.1</a:t>
            </a:r>
          </a:p>
        </p:txBody>
      </p:sp>
      <p:pic>
        <p:nvPicPr>
          <p:cNvPr id="4" name="Picture 3" descr="A screenshot of a computer&#10;&#10;Description automatically generated with medium confidence">
            <a:extLst>
              <a:ext uri="{FF2B5EF4-FFF2-40B4-BE49-F238E27FC236}">
                <a16:creationId xmlns:a16="http://schemas.microsoft.com/office/drawing/2014/main" id="{E75E2885-A539-8AEB-A970-55D94D5FC481}"/>
              </a:ext>
            </a:extLst>
          </p:cNvPr>
          <p:cNvPicPr>
            <a:picLocks noChangeAspect="1"/>
          </p:cNvPicPr>
          <p:nvPr/>
        </p:nvPicPr>
        <p:blipFill>
          <a:blip r:embed="rId3"/>
          <a:stretch>
            <a:fillRect/>
          </a:stretch>
        </p:blipFill>
        <p:spPr>
          <a:xfrm>
            <a:off x="1441737" y="1213728"/>
            <a:ext cx="8463964" cy="5649696"/>
          </a:xfrm>
          <a:prstGeom prst="rect">
            <a:avLst/>
          </a:prstGeom>
          <a:noFill/>
        </p:spPr>
      </p:pic>
      <p:sp>
        <p:nvSpPr>
          <p:cNvPr id="27" name="Footer Placeholder 3">
            <a:extLst>
              <a:ext uri="{FF2B5EF4-FFF2-40B4-BE49-F238E27FC236}">
                <a16:creationId xmlns:a16="http://schemas.microsoft.com/office/drawing/2014/main" id="{DAAEEC87-2F95-213A-173F-38D26E4DDFB4}"/>
              </a:ext>
            </a:extLst>
          </p:cNvPr>
          <p:cNvSpPr>
            <a:spLocks noGrp="1"/>
          </p:cNvSpPr>
          <p:nvPr>
            <p:ph type="ftr" sz="quarter" idx="11"/>
          </p:nvPr>
        </p:nvSpPr>
        <p:spPr>
          <a:xfrm>
            <a:off x="369093" y="6578600"/>
            <a:ext cx="11819049" cy="120651"/>
          </a:xfrm>
        </p:spPr>
        <p:txBody>
          <a:bodyPr/>
          <a:lstStyle/>
          <a:p>
            <a:endParaRPr lang="en-US"/>
          </a:p>
        </p:txBody>
      </p:sp>
      <p:sp>
        <p:nvSpPr>
          <p:cNvPr id="2" name="AutoShape 2" descr="Architecture of an AKS PCI infrastructure.">
            <a:extLst>
              <a:ext uri="{FF2B5EF4-FFF2-40B4-BE49-F238E27FC236}">
                <a16:creationId xmlns:a16="http://schemas.microsoft.com/office/drawing/2014/main" id="{BC9D428C-3E09-A315-FE97-43826E7D232E}"/>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I"/>
          </a:p>
        </p:txBody>
      </p:sp>
    </p:spTree>
    <p:extLst>
      <p:ext uri="{BB962C8B-B14F-4D97-AF65-F5344CB8AC3E}">
        <p14:creationId xmlns:p14="http://schemas.microsoft.com/office/powerpoint/2010/main" val="2201159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6C5414F2-0034-5175-2379-9077B04ED4B2}"/>
              </a:ext>
            </a:extLst>
          </p:cNvPr>
          <p:cNvSpPr>
            <a:spLocks noGrp="1"/>
          </p:cNvSpPr>
          <p:nvPr>
            <p:ph type="body" sz="quarter" idx="15"/>
          </p:nvPr>
        </p:nvSpPr>
        <p:spPr>
          <a:xfrm>
            <a:off x="880562" y="4584725"/>
            <a:ext cx="6637838" cy="683264"/>
          </a:xfrm>
        </p:spPr>
        <p:txBody>
          <a:bodyPr/>
          <a:lstStyle/>
          <a:p>
            <a:endParaRPr lang="en-US"/>
          </a:p>
        </p:txBody>
      </p:sp>
      <p:sp>
        <p:nvSpPr>
          <p:cNvPr id="2" name="Title 1">
            <a:extLst>
              <a:ext uri="{FF2B5EF4-FFF2-40B4-BE49-F238E27FC236}">
                <a16:creationId xmlns:a16="http://schemas.microsoft.com/office/drawing/2014/main" id="{EF2F00E9-F7CA-0F7B-970F-3498561B35BB}"/>
              </a:ext>
            </a:extLst>
          </p:cNvPr>
          <p:cNvSpPr>
            <a:spLocks noGrp="1"/>
          </p:cNvSpPr>
          <p:nvPr>
            <p:ph type="title"/>
          </p:nvPr>
        </p:nvSpPr>
        <p:spPr>
          <a:xfrm>
            <a:off x="821960" y="2730874"/>
            <a:ext cx="6696440" cy="1828800"/>
          </a:xfrm>
        </p:spPr>
        <p:txBody>
          <a:bodyPr wrap="square" anchor="b">
            <a:normAutofit/>
          </a:bodyPr>
          <a:lstStyle/>
          <a:p>
            <a:r>
              <a:rPr lang="en-US" dirty="0"/>
              <a:t>Considerations / Recommendations</a:t>
            </a:r>
            <a:endParaRPr lang="en-SI" dirty="0"/>
          </a:p>
        </p:txBody>
      </p:sp>
    </p:spTree>
    <p:extLst>
      <p:ext uri="{BB962C8B-B14F-4D97-AF65-F5344CB8AC3E}">
        <p14:creationId xmlns:p14="http://schemas.microsoft.com/office/powerpoint/2010/main" val="23731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F61C2-F05D-7500-694D-55E4D03DB612}"/>
              </a:ext>
            </a:extLst>
          </p:cNvPr>
          <p:cNvSpPr>
            <a:spLocks noGrp="1"/>
          </p:cNvSpPr>
          <p:nvPr>
            <p:ph type="title"/>
          </p:nvPr>
        </p:nvSpPr>
        <p:spPr/>
        <p:txBody>
          <a:bodyPr/>
          <a:lstStyle/>
          <a:p>
            <a:r>
              <a:rPr lang="en-US" dirty="0"/>
              <a:t>Consideration: Azure Billing and AAD tenant</a:t>
            </a:r>
            <a:endParaRPr lang="en-SI" dirty="0"/>
          </a:p>
        </p:txBody>
      </p:sp>
      <p:sp>
        <p:nvSpPr>
          <p:cNvPr id="3" name="Content Placeholder 2">
            <a:extLst>
              <a:ext uri="{FF2B5EF4-FFF2-40B4-BE49-F238E27FC236}">
                <a16:creationId xmlns:a16="http://schemas.microsoft.com/office/drawing/2014/main" id="{081B136A-541D-24BC-9F93-5A8E65D3593F}"/>
              </a:ext>
            </a:extLst>
          </p:cNvPr>
          <p:cNvSpPr>
            <a:spLocks noGrp="1"/>
          </p:cNvSpPr>
          <p:nvPr>
            <p:ph idx="1"/>
          </p:nvPr>
        </p:nvSpPr>
        <p:spPr>
          <a:xfrm>
            <a:off x="465137" y="1853742"/>
            <a:ext cx="11533187" cy="3508653"/>
          </a:xfrm>
        </p:spPr>
        <p:txBody>
          <a:bodyPr/>
          <a:lstStyle/>
          <a:p>
            <a:pPr algn="l"/>
            <a:r>
              <a:rPr lang="en-US" b="0" i="0" dirty="0">
                <a:solidFill>
                  <a:srgbClr val="161616"/>
                </a:solidFill>
                <a:effectLst/>
                <a:latin typeface="Segoe UI" panose="020B0502040204020203" pitchFamily="34" charset="0"/>
              </a:rPr>
              <a:t>Will the landing zone or Kubernetes hosts be used as part of clean-room development?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Are there heightened compliance requirements, which specify separation of duties between the people operating the host and the accounts that operate the landing zone environment?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In a centrally managed environment with multiple hosts in a single landing zone, is there a need for extended blast radius control for compromised identities?</a:t>
            </a:r>
          </a:p>
          <a:p>
            <a:endParaRPr lang="en-SI" dirty="0"/>
          </a:p>
        </p:txBody>
      </p:sp>
      <p:sp>
        <p:nvSpPr>
          <p:cNvPr id="4" name="Footer Placeholder 3">
            <a:extLst>
              <a:ext uri="{FF2B5EF4-FFF2-40B4-BE49-F238E27FC236}">
                <a16:creationId xmlns:a16="http://schemas.microsoft.com/office/drawing/2014/main" id="{1D253A60-15E2-EAC9-3935-F84CEF97916E}"/>
              </a:ext>
            </a:extLst>
          </p:cNvPr>
          <p:cNvSpPr>
            <a:spLocks noGrp="1"/>
          </p:cNvSpPr>
          <p:nvPr>
            <p:ph type="ftr" sz="quarter" idx="11"/>
          </p:nvPr>
        </p:nvSpPr>
        <p:spPr/>
        <p:txBody>
          <a:bodyPr/>
          <a:lstStyle/>
          <a:p>
            <a:endParaRPr lang="en-US"/>
          </a:p>
        </p:txBody>
      </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8225B998-7042-A9D4-EE29-8B4B927C4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4014" y="4742374"/>
            <a:ext cx="2118451" cy="21525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key on a black background&#10;&#10;Description automatically generated with medium confidence">
            <a:extLst>
              <a:ext uri="{FF2B5EF4-FFF2-40B4-BE49-F238E27FC236}">
                <a16:creationId xmlns:a16="http://schemas.microsoft.com/office/drawing/2014/main" id="{D02B34EA-C4EE-370C-90E2-05004CFCAE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7105" y="0"/>
            <a:ext cx="1219370" cy="1219370"/>
          </a:xfrm>
          <a:prstGeom prst="rect">
            <a:avLst/>
          </a:prstGeom>
        </p:spPr>
      </p:pic>
    </p:spTree>
    <p:extLst>
      <p:ext uri="{BB962C8B-B14F-4D97-AF65-F5344CB8AC3E}">
        <p14:creationId xmlns:p14="http://schemas.microsoft.com/office/powerpoint/2010/main" val="1194675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3605-F1FB-ACFA-EA2D-0D9E556AABDE}"/>
              </a:ext>
            </a:extLst>
          </p:cNvPr>
          <p:cNvSpPr>
            <a:spLocks noGrp="1"/>
          </p:cNvSpPr>
          <p:nvPr>
            <p:ph type="title"/>
          </p:nvPr>
        </p:nvSpPr>
        <p:spPr/>
        <p:txBody>
          <a:bodyPr/>
          <a:lstStyle/>
          <a:p>
            <a:r>
              <a:rPr lang="en-US" dirty="0"/>
              <a:t>Consideration: Identity and access management </a:t>
            </a:r>
            <a:endParaRPr lang="en-SI" dirty="0"/>
          </a:p>
        </p:txBody>
      </p:sp>
      <p:sp>
        <p:nvSpPr>
          <p:cNvPr id="3" name="Content Placeholder 2">
            <a:extLst>
              <a:ext uri="{FF2B5EF4-FFF2-40B4-BE49-F238E27FC236}">
                <a16:creationId xmlns:a16="http://schemas.microsoft.com/office/drawing/2014/main" id="{D5ADFA06-6985-9381-006F-E990861EDBC1}"/>
              </a:ext>
            </a:extLst>
          </p:cNvPr>
          <p:cNvSpPr>
            <a:spLocks noGrp="1"/>
          </p:cNvSpPr>
          <p:nvPr>
            <p:ph idx="1"/>
          </p:nvPr>
        </p:nvSpPr>
        <p:spPr>
          <a:xfrm>
            <a:off x="465137" y="1853742"/>
            <a:ext cx="11533187" cy="3877985"/>
          </a:xfrm>
        </p:spPr>
        <p:txBody>
          <a:bodyPr/>
          <a:lstStyle/>
          <a:p>
            <a:pPr algn="l"/>
            <a:r>
              <a:rPr lang="en-US" b="0" i="0" dirty="0">
                <a:solidFill>
                  <a:srgbClr val="161616"/>
                </a:solidFill>
                <a:effectLst/>
                <a:latin typeface="Segoe UI" panose="020B0502040204020203" pitchFamily="34" charset="0"/>
              </a:rPr>
              <a:t>Decide which cluster identity to use (</a:t>
            </a:r>
            <a:r>
              <a:rPr lang="en-US" b="0" i="0" u="none" strike="noStrike" dirty="0">
                <a:solidFill>
                  <a:srgbClr val="161616"/>
                </a:solidFill>
                <a:effectLst/>
                <a:latin typeface="Segoe UI" panose="020B0502040204020203" pitchFamily="34" charset="0"/>
                <a:hlinkClick r:id="rId3"/>
              </a:rPr>
              <a:t>managed identity</a:t>
            </a:r>
            <a:r>
              <a:rPr lang="en-US" b="0" i="0" dirty="0">
                <a:solidFill>
                  <a:srgbClr val="161616"/>
                </a:solidFill>
                <a:effectLst/>
                <a:latin typeface="Segoe UI" panose="020B0502040204020203" pitchFamily="34" charset="0"/>
              </a:rPr>
              <a:t> or </a:t>
            </a:r>
            <a:r>
              <a:rPr lang="en-US" b="0" i="0" u="none" strike="noStrike" dirty="0">
                <a:solidFill>
                  <a:srgbClr val="161616"/>
                </a:solidFill>
                <a:effectLst/>
                <a:latin typeface="Segoe UI" panose="020B0502040204020203" pitchFamily="34" charset="0"/>
                <a:hlinkClick r:id="rId4"/>
              </a:rPr>
              <a:t>service principal</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how to authenticate cluster access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on a </a:t>
            </a:r>
            <a:r>
              <a:rPr lang="en-US" b="0" i="0" u="none" strike="noStrike" dirty="0">
                <a:solidFill>
                  <a:srgbClr val="161616"/>
                </a:solidFill>
                <a:effectLst/>
                <a:latin typeface="Segoe UI" panose="020B0502040204020203" pitchFamily="34" charset="0"/>
                <a:hlinkClick r:id="rId5"/>
              </a:rPr>
              <a:t>multitenancy cluster</a:t>
            </a:r>
            <a:r>
              <a:rPr lang="en-US" b="0" i="0" dirty="0">
                <a:solidFill>
                  <a:srgbClr val="161616"/>
                </a:solidFill>
                <a:effectLst/>
                <a:latin typeface="Segoe UI" panose="020B0502040204020203" pitchFamily="34" charset="0"/>
              </a:rPr>
              <a:t> and how to set up RBAC</a:t>
            </a:r>
          </a:p>
          <a:p>
            <a:pPr algn="l"/>
            <a:endParaRPr lang="en-US" dirty="0">
              <a:solidFill>
                <a:srgbClr val="161616"/>
              </a:solidFill>
              <a:latin typeface="Segoe UI" panose="020B0502040204020203" pitchFamily="34" charset="0"/>
            </a:endParaRPr>
          </a:p>
          <a:p>
            <a:pPr algn="l"/>
            <a:r>
              <a:rPr lang="en-US" b="0" i="0" dirty="0">
                <a:solidFill>
                  <a:srgbClr val="161616"/>
                </a:solidFill>
                <a:effectLst/>
                <a:latin typeface="Segoe UI" panose="020B0502040204020203" pitchFamily="34" charset="0"/>
              </a:rPr>
              <a:t>Determine the permissions for custom Azure RBAC roles – SRE, SecOps, Landing Zone Owner, App Teams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whether you need workload identities (</a:t>
            </a:r>
            <a:r>
              <a:rPr lang="en-US" b="0" i="0" u="none" strike="noStrike" dirty="0">
                <a:solidFill>
                  <a:srgbClr val="161616"/>
                </a:solidFill>
                <a:effectLst/>
                <a:latin typeface="Segoe UI" panose="020B0502040204020203" pitchFamily="34" charset="0"/>
                <a:hlinkClick r:id="rId6"/>
              </a:rPr>
              <a:t>Azure AD workload identities</a:t>
            </a:r>
            <a:r>
              <a:rPr lang="en-US" b="0" i="0" dirty="0">
                <a:solidFill>
                  <a:srgbClr val="161616"/>
                </a:solidFill>
                <a:effectLst/>
                <a:latin typeface="Segoe UI" panose="020B0502040204020203" pitchFamily="34" charset="0"/>
              </a:rPr>
              <a:t>)</a:t>
            </a:r>
            <a:endParaRPr lang="en-SI" dirty="0"/>
          </a:p>
        </p:txBody>
      </p:sp>
      <p:sp>
        <p:nvSpPr>
          <p:cNvPr id="4" name="Footer Placeholder 3">
            <a:extLst>
              <a:ext uri="{FF2B5EF4-FFF2-40B4-BE49-F238E27FC236}">
                <a16:creationId xmlns:a16="http://schemas.microsoft.com/office/drawing/2014/main" id="{52CF6B4A-104B-4123-FDC2-39FD66E528D1}"/>
              </a:ext>
            </a:extLst>
          </p:cNvPr>
          <p:cNvSpPr>
            <a:spLocks noGrp="1"/>
          </p:cNvSpPr>
          <p:nvPr>
            <p:ph type="ftr" sz="quarter" idx="11"/>
          </p:nvPr>
        </p:nvSpPr>
        <p:spPr/>
        <p:txBody>
          <a:bodyPr/>
          <a:lstStyle/>
          <a:p>
            <a:endParaRPr lang="en-US"/>
          </a:p>
        </p:txBody>
      </p:sp>
      <p:pic>
        <p:nvPicPr>
          <p:cNvPr id="6" name="Picture 5" descr="A blue lock with a black background&#10;&#10;Description automatically generated with low confidence">
            <a:extLst>
              <a:ext uri="{FF2B5EF4-FFF2-40B4-BE49-F238E27FC236}">
                <a16:creationId xmlns:a16="http://schemas.microsoft.com/office/drawing/2014/main" id="{93CC9C38-CC55-7713-0D32-F1381AE021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17105" y="0"/>
            <a:ext cx="1219370" cy="1219370"/>
          </a:xfrm>
          <a:prstGeom prst="rect">
            <a:avLst/>
          </a:prstGeom>
        </p:spPr>
      </p:pic>
    </p:spTree>
    <p:extLst>
      <p:ext uri="{BB962C8B-B14F-4D97-AF65-F5344CB8AC3E}">
        <p14:creationId xmlns:p14="http://schemas.microsoft.com/office/powerpoint/2010/main" val="2193036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3605-F1FB-ACFA-EA2D-0D9E556AABDE}"/>
              </a:ext>
            </a:extLst>
          </p:cNvPr>
          <p:cNvSpPr>
            <a:spLocks noGrp="1"/>
          </p:cNvSpPr>
          <p:nvPr>
            <p:ph type="title"/>
          </p:nvPr>
        </p:nvSpPr>
        <p:spPr/>
        <p:txBody>
          <a:bodyPr/>
          <a:lstStyle/>
          <a:p>
            <a:r>
              <a:rPr lang="en-US" dirty="0"/>
              <a:t>Recommendations: Identity and access management </a:t>
            </a:r>
            <a:endParaRPr lang="en-SI" dirty="0"/>
          </a:p>
        </p:txBody>
      </p:sp>
      <p:sp>
        <p:nvSpPr>
          <p:cNvPr id="3" name="Content Placeholder 2">
            <a:extLst>
              <a:ext uri="{FF2B5EF4-FFF2-40B4-BE49-F238E27FC236}">
                <a16:creationId xmlns:a16="http://schemas.microsoft.com/office/drawing/2014/main" id="{D5ADFA06-6985-9381-006F-E990861EDBC1}"/>
              </a:ext>
            </a:extLst>
          </p:cNvPr>
          <p:cNvSpPr>
            <a:spLocks noGrp="1"/>
          </p:cNvSpPr>
          <p:nvPr>
            <p:ph idx="1"/>
          </p:nvPr>
        </p:nvSpPr>
        <p:spPr>
          <a:xfrm>
            <a:off x="465137" y="1853742"/>
            <a:ext cx="11533187" cy="3877985"/>
          </a:xfrm>
        </p:spPr>
        <p:txBody>
          <a:bodyPr/>
          <a:lstStyle/>
          <a:p>
            <a:pPr algn="l"/>
            <a:r>
              <a:rPr lang="en-US" b="0" i="0" dirty="0">
                <a:solidFill>
                  <a:srgbClr val="161616"/>
                </a:solidFill>
                <a:effectLst/>
                <a:latin typeface="Segoe UI" panose="020B0502040204020203" pitchFamily="34" charset="0"/>
              </a:rPr>
              <a:t>Cluster identities (managed identity and custom Azure RBAC)</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Cluster access (K8S RBAC with Azure AD to limit admin access and AKS Azure AD integration for dev or operator access)</a:t>
            </a:r>
          </a:p>
          <a:p>
            <a:endParaRPr lang="en-US" dirty="0"/>
          </a:p>
          <a:p>
            <a:pPr algn="l"/>
            <a:r>
              <a:rPr lang="en-US" b="0" i="0" dirty="0">
                <a:solidFill>
                  <a:srgbClr val="161616"/>
                </a:solidFill>
                <a:effectLst/>
                <a:latin typeface="Segoe UI" panose="020B0502040204020203" pitchFamily="34" charset="0"/>
              </a:rPr>
              <a:t>Define required RBAC roles and role bindings in Kubernetes.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Grant SRE full access just-in-time, as needed (Azure AD PIM and identity access mgt)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a:t>
            </a:r>
            <a:r>
              <a:rPr lang="en-US" b="0" i="0" u="none" strike="noStrike" dirty="0">
                <a:solidFill>
                  <a:srgbClr val="161616"/>
                </a:solidFill>
                <a:effectLst/>
                <a:latin typeface="Segoe UI" panose="020B0502040204020203" pitchFamily="34" charset="0"/>
                <a:hlinkClick r:id="rId3"/>
              </a:rPr>
              <a:t>Azure AD workload identity for Kubernetes.</a:t>
            </a:r>
            <a:r>
              <a:rPr lang="en-US" b="0" i="0" dirty="0">
                <a:solidFill>
                  <a:srgbClr val="161616"/>
                </a:solidFill>
                <a:effectLst/>
                <a:latin typeface="Segoe UI" panose="020B0502040204020203" pitchFamily="34" charset="0"/>
              </a:rPr>
              <a:t> </a:t>
            </a:r>
            <a:endParaRPr lang="en-SI" dirty="0"/>
          </a:p>
        </p:txBody>
      </p:sp>
      <p:sp>
        <p:nvSpPr>
          <p:cNvPr id="4" name="Footer Placeholder 3">
            <a:extLst>
              <a:ext uri="{FF2B5EF4-FFF2-40B4-BE49-F238E27FC236}">
                <a16:creationId xmlns:a16="http://schemas.microsoft.com/office/drawing/2014/main" id="{52CF6B4A-104B-4123-FDC2-39FD66E528D1}"/>
              </a:ext>
            </a:extLst>
          </p:cNvPr>
          <p:cNvSpPr>
            <a:spLocks noGrp="1"/>
          </p:cNvSpPr>
          <p:nvPr>
            <p:ph type="ftr" sz="quarter" idx="11"/>
          </p:nvPr>
        </p:nvSpPr>
        <p:spPr/>
        <p:txBody>
          <a:bodyPr/>
          <a:lstStyle/>
          <a:p>
            <a:endParaRPr lang="en-US"/>
          </a:p>
        </p:txBody>
      </p:sp>
      <p:pic>
        <p:nvPicPr>
          <p:cNvPr id="5" name="Picture 4" descr="A blue lock with a black background&#10;&#10;Description automatically generated with low confidence">
            <a:extLst>
              <a:ext uri="{FF2B5EF4-FFF2-40B4-BE49-F238E27FC236}">
                <a16:creationId xmlns:a16="http://schemas.microsoft.com/office/drawing/2014/main" id="{712AF6E0-2F4F-EBD5-0587-BD348368EF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7105" y="0"/>
            <a:ext cx="1219370" cy="1219370"/>
          </a:xfrm>
          <a:prstGeom prst="rect">
            <a:avLst/>
          </a:prstGeom>
        </p:spPr>
      </p:pic>
    </p:spTree>
    <p:extLst>
      <p:ext uri="{BB962C8B-B14F-4D97-AF65-F5344CB8AC3E}">
        <p14:creationId xmlns:p14="http://schemas.microsoft.com/office/powerpoint/2010/main" val="966386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3605-F1FB-ACFA-EA2D-0D9E556AABDE}"/>
              </a:ext>
            </a:extLst>
          </p:cNvPr>
          <p:cNvSpPr>
            <a:spLocks noGrp="1"/>
          </p:cNvSpPr>
          <p:nvPr>
            <p:ph type="title"/>
          </p:nvPr>
        </p:nvSpPr>
        <p:spPr/>
        <p:txBody>
          <a:bodyPr/>
          <a:lstStyle/>
          <a:p>
            <a:r>
              <a:rPr lang="en-US" dirty="0"/>
              <a:t>Considerations: Network topology and connectivity (1/2)</a:t>
            </a:r>
            <a:endParaRPr lang="en-SI" dirty="0"/>
          </a:p>
        </p:txBody>
      </p:sp>
      <p:sp>
        <p:nvSpPr>
          <p:cNvPr id="3" name="Content Placeholder 2">
            <a:extLst>
              <a:ext uri="{FF2B5EF4-FFF2-40B4-BE49-F238E27FC236}">
                <a16:creationId xmlns:a16="http://schemas.microsoft.com/office/drawing/2014/main" id="{D5ADFA06-6985-9381-006F-E990861EDBC1}"/>
              </a:ext>
            </a:extLst>
          </p:cNvPr>
          <p:cNvSpPr>
            <a:spLocks noGrp="1"/>
          </p:cNvSpPr>
          <p:nvPr>
            <p:ph idx="1"/>
          </p:nvPr>
        </p:nvSpPr>
        <p:spPr>
          <a:xfrm>
            <a:off x="465137" y="1397477"/>
            <a:ext cx="11533187" cy="5355312"/>
          </a:xfrm>
        </p:spPr>
        <p:txBody>
          <a:bodyPr/>
          <a:lstStyle/>
          <a:p>
            <a:pPr algn="l"/>
            <a:r>
              <a:rPr lang="en-US" b="0" i="0" dirty="0">
                <a:solidFill>
                  <a:srgbClr val="161616"/>
                </a:solidFill>
                <a:effectLst/>
                <a:latin typeface="Segoe UI" panose="020B0502040204020203" pitchFamily="34" charset="0"/>
              </a:rPr>
              <a:t>Decide between two networking models: </a:t>
            </a:r>
            <a:r>
              <a:rPr lang="en-US" b="0" i="0" dirty="0" err="1">
                <a:solidFill>
                  <a:srgbClr val="161616"/>
                </a:solidFill>
                <a:effectLst/>
                <a:latin typeface="Segoe UI" panose="020B0502040204020203" pitchFamily="34" charset="0"/>
              </a:rPr>
              <a:t>kubenet</a:t>
            </a:r>
            <a:r>
              <a:rPr lang="en-US" b="0" i="0" dirty="0">
                <a:solidFill>
                  <a:srgbClr val="161616"/>
                </a:solidFill>
                <a:effectLst/>
                <a:latin typeface="Segoe UI" panose="020B0502040204020203" pitchFamily="34" charset="0"/>
              </a:rPr>
              <a:t> and Azure Container Networking Interface (CNI).</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Carefully plan to support the scaling </a:t>
            </a:r>
            <a:r>
              <a:rPr lang="en-US" dirty="0">
                <a:solidFill>
                  <a:srgbClr val="161616"/>
                </a:solidFill>
                <a:latin typeface="Segoe UI" panose="020B0502040204020203" pitchFamily="34" charset="0"/>
              </a:rPr>
              <a:t>of the cluster</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Consider having virtual nodes for quick cluster scaling with virtual </a:t>
            </a:r>
            <a:r>
              <a:rPr lang="en-US" b="0" i="0" dirty="0" err="1">
                <a:solidFill>
                  <a:srgbClr val="161616"/>
                </a:solidFill>
                <a:effectLst/>
                <a:latin typeface="Segoe UI" panose="020B0502040204020203" pitchFamily="34" charset="0"/>
              </a:rPr>
              <a:t>kubelet</a:t>
            </a:r>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between Basic and Standard Azure Load Balancer SKUs (public or internal load balancer)</a:t>
            </a:r>
          </a:p>
          <a:p>
            <a:endParaRPr lang="en-US" dirty="0"/>
          </a:p>
          <a:p>
            <a:pPr algn="l"/>
            <a:r>
              <a:rPr lang="en-US" b="0" i="0" dirty="0">
                <a:solidFill>
                  <a:srgbClr val="161616"/>
                </a:solidFill>
                <a:effectLst/>
                <a:latin typeface="Segoe UI" panose="020B0502040204020203" pitchFamily="34" charset="0"/>
              </a:rPr>
              <a:t>Use Azure Policy and the </a:t>
            </a:r>
            <a:r>
              <a:rPr lang="en-US" b="0" i="0" u="none" strike="noStrike" dirty="0">
                <a:solidFill>
                  <a:srgbClr val="161616"/>
                </a:solidFill>
                <a:effectLst/>
                <a:latin typeface="Segoe UI" panose="020B0502040204020203" pitchFamily="34" charset="0"/>
                <a:hlinkClick r:id="rId3"/>
              </a:rPr>
              <a:t>Azure Policy add-on for AKS</a:t>
            </a:r>
            <a:r>
              <a:rPr lang="en-US" b="0" i="0" dirty="0">
                <a:solidFill>
                  <a:srgbClr val="161616"/>
                </a:solidFill>
                <a:effectLst/>
                <a:latin typeface="Segoe UI" panose="020B0502040204020203" pitchFamily="34" charset="0"/>
              </a:rPr>
              <a:t> to control and limit the objects created</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Check </a:t>
            </a:r>
            <a:r>
              <a:rPr lang="en-US" b="0" i="0" dirty="0" err="1">
                <a:solidFill>
                  <a:srgbClr val="161616"/>
                </a:solidFill>
                <a:effectLst/>
                <a:latin typeface="Segoe UI" panose="020B0502040204020203" pitchFamily="34" charset="0"/>
              </a:rPr>
              <a:t>CoreDNS</a:t>
            </a:r>
            <a:r>
              <a:rPr lang="en-US" b="0" i="0" dirty="0">
                <a:solidFill>
                  <a:srgbClr val="161616"/>
                </a:solidFill>
                <a:effectLst/>
                <a:latin typeface="Segoe UI" panose="020B0502040204020203" pitchFamily="34" charset="0"/>
              </a:rPr>
              <a:t> to understand name resolution to pods</a:t>
            </a:r>
            <a:endParaRPr lang="en-SI" dirty="0"/>
          </a:p>
        </p:txBody>
      </p:sp>
      <p:sp>
        <p:nvSpPr>
          <p:cNvPr id="4" name="Footer Placeholder 3">
            <a:extLst>
              <a:ext uri="{FF2B5EF4-FFF2-40B4-BE49-F238E27FC236}">
                <a16:creationId xmlns:a16="http://schemas.microsoft.com/office/drawing/2014/main" id="{52CF6B4A-104B-4123-FDC2-39FD66E528D1}"/>
              </a:ext>
            </a:extLst>
          </p:cNvPr>
          <p:cNvSpPr>
            <a:spLocks noGrp="1"/>
          </p:cNvSpPr>
          <p:nvPr>
            <p:ph type="ftr" sz="quarter" idx="11"/>
          </p:nvPr>
        </p:nvSpPr>
        <p:spPr/>
        <p:txBody>
          <a:bodyPr/>
          <a:lstStyle/>
          <a:p>
            <a:endParaRPr lang="en-US"/>
          </a:p>
        </p:txBody>
      </p:sp>
      <p:pic>
        <p:nvPicPr>
          <p:cNvPr id="7" name="Picture 6" descr="A picture containing clock, design&#10;&#10;Description automatically generated">
            <a:extLst>
              <a:ext uri="{FF2B5EF4-FFF2-40B4-BE49-F238E27FC236}">
                <a16:creationId xmlns:a16="http://schemas.microsoft.com/office/drawing/2014/main" id="{87E11F4E-B3B5-5514-5D68-F27D15C23A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7105" y="0"/>
            <a:ext cx="1219370" cy="1219370"/>
          </a:xfrm>
          <a:prstGeom prst="rect">
            <a:avLst/>
          </a:prstGeom>
        </p:spPr>
      </p:pic>
    </p:spTree>
    <p:extLst>
      <p:ext uri="{BB962C8B-B14F-4D97-AF65-F5344CB8AC3E}">
        <p14:creationId xmlns:p14="http://schemas.microsoft.com/office/powerpoint/2010/main" val="962177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3605-F1FB-ACFA-EA2D-0D9E556AABDE}"/>
              </a:ext>
            </a:extLst>
          </p:cNvPr>
          <p:cNvSpPr>
            <a:spLocks noGrp="1"/>
          </p:cNvSpPr>
          <p:nvPr>
            <p:ph type="title"/>
          </p:nvPr>
        </p:nvSpPr>
        <p:spPr/>
        <p:txBody>
          <a:bodyPr/>
          <a:lstStyle/>
          <a:p>
            <a:r>
              <a:rPr lang="en-US" dirty="0"/>
              <a:t>Considerations: Network topology and connectivity (2/2)</a:t>
            </a:r>
            <a:endParaRPr lang="en-SI" dirty="0"/>
          </a:p>
        </p:txBody>
      </p:sp>
      <p:sp>
        <p:nvSpPr>
          <p:cNvPr id="3" name="Content Placeholder 2">
            <a:extLst>
              <a:ext uri="{FF2B5EF4-FFF2-40B4-BE49-F238E27FC236}">
                <a16:creationId xmlns:a16="http://schemas.microsoft.com/office/drawing/2014/main" id="{D5ADFA06-6985-9381-006F-E990861EDBC1}"/>
              </a:ext>
            </a:extLst>
          </p:cNvPr>
          <p:cNvSpPr>
            <a:spLocks noGrp="1"/>
          </p:cNvSpPr>
          <p:nvPr>
            <p:ph idx="1"/>
          </p:nvPr>
        </p:nvSpPr>
        <p:spPr>
          <a:xfrm>
            <a:off x="465137" y="1397477"/>
            <a:ext cx="11533187" cy="3877985"/>
          </a:xfrm>
        </p:spPr>
        <p:txBody>
          <a:bodyPr/>
          <a:lstStyle/>
          <a:p>
            <a:r>
              <a:rPr lang="en-US" sz="2000" spc="0" dirty="0">
                <a:solidFill>
                  <a:srgbClr val="161616"/>
                </a:solidFill>
                <a:latin typeface="Segoe UI" panose="020B0502040204020203" pitchFamily="34" charset="0"/>
              </a:rPr>
              <a:t>Outbound (egress) network traffic can be sent through an Azure Firewall or network virtual appliance cluster (Load Balancer and UDR)</a:t>
            </a:r>
          </a:p>
          <a:p>
            <a:pPr marL="342900" indent="-342900">
              <a:buFont typeface="Arial" panose="020B0604020202020204" pitchFamily="34" charset="0"/>
              <a:buChar char="•"/>
            </a:pPr>
            <a:endParaRPr lang="en-US" sz="2000" spc="0" dirty="0">
              <a:solidFill>
                <a:srgbClr val="161616"/>
              </a:solidFill>
              <a:latin typeface="Segoe UI" panose="020B0502040204020203" pitchFamily="34" charset="0"/>
            </a:endParaRPr>
          </a:p>
          <a:p>
            <a:r>
              <a:rPr lang="en-US" sz="2000" spc="0" dirty="0">
                <a:solidFill>
                  <a:srgbClr val="161616"/>
                </a:solidFill>
                <a:latin typeface="Segoe UI" panose="020B0502040204020203" pitchFamily="34" charset="0"/>
              </a:rPr>
              <a:t>Use Network policies to improve security and filter network traffic.</a:t>
            </a:r>
          </a:p>
          <a:p>
            <a:endParaRPr lang="en-US" sz="2000" spc="0" dirty="0">
              <a:solidFill>
                <a:srgbClr val="161616"/>
              </a:solidFill>
              <a:latin typeface="Segoe UI" panose="020B0502040204020203" pitchFamily="34" charset="0"/>
            </a:endParaRPr>
          </a:p>
          <a:p>
            <a:r>
              <a:rPr lang="en-US" sz="2000" spc="0" dirty="0">
                <a:solidFill>
                  <a:srgbClr val="161616"/>
                </a:solidFill>
                <a:latin typeface="Segoe UI" panose="020B0502040204020203" pitchFamily="34" charset="0"/>
              </a:rPr>
              <a:t>A service mesh provides capabilities like traffic management, resiliency, policy, security, strong identity, and observability. For more information, see the selection criteria.</a:t>
            </a:r>
          </a:p>
          <a:p>
            <a:endParaRPr lang="en-US" sz="2000" spc="0" dirty="0">
              <a:solidFill>
                <a:srgbClr val="161616"/>
              </a:solidFill>
              <a:latin typeface="Segoe UI" panose="020B0502040204020203" pitchFamily="34" charset="0"/>
            </a:endParaRPr>
          </a:p>
          <a:p>
            <a:r>
              <a:rPr lang="en-US" sz="2000" spc="0" dirty="0">
                <a:solidFill>
                  <a:srgbClr val="161616"/>
                </a:solidFill>
                <a:latin typeface="Segoe UI" panose="020B0502040204020203" pitchFamily="34" charset="0"/>
              </a:rPr>
              <a:t>Increase resiliency with Azure Traffic Manager and Azure Front Door.</a:t>
            </a:r>
          </a:p>
          <a:p>
            <a:endParaRPr lang="en-US" sz="2000" spc="0" dirty="0">
              <a:solidFill>
                <a:srgbClr val="161616"/>
              </a:solidFill>
              <a:latin typeface="Segoe UI" panose="020B0502040204020203" pitchFamily="34" charset="0"/>
            </a:endParaRPr>
          </a:p>
          <a:p>
            <a:r>
              <a:rPr lang="en-US" sz="2000" spc="0" dirty="0">
                <a:solidFill>
                  <a:srgbClr val="161616"/>
                </a:solidFill>
                <a:latin typeface="Segoe UI" panose="020B0502040204020203" pitchFamily="34" charset="0"/>
              </a:rPr>
              <a:t>Don't manually edit generated NSG – influence it by configuring the services you deploy in AKS.</a:t>
            </a:r>
            <a:endParaRPr lang="en-SI" sz="2000" spc="0" dirty="0">
              <a:solidFill>
                <a:srgbClr val="161616"/>
              </a:solidFill>
              <a:latin typeface="Segoe UI" panose="020B0502040204020203" pitchFamily="34" charset="0"/>
            </a:endParaRPr>
          </a:p>
          <a:p>
            <a:endParaRPr lang="en-SI" sz="2000" spc="0" dirty="0">
              <a:solidFill>
                <a:srgbClr val="161616"/>
              </a:solidFill>
              <a:latin typeface="Segoe UI" panose="020B0502040204020203" pitchFamily="34" charset="0"/>
            </a:endParaRPr>
          </a:p>
        </p:txBody>
      </p:sp>
      <p:sp>
        <p:nvSpPr>
          <p:cNvPr id="4" name="Footer Placeholder 3">
            <a:extLst>
              <a:ext uri="{FF2B5EF4-FFF2-40B4-BE49-F238E27FC236}">
                <a16:creationId xmlns:a16="http://schemas.microsoft.com/office/drawing/2014/main" id="{52CF6B4A-104B-4123-FDC2-39FD66E528D1}"/>
              </a:ext>
            </a:extLst>
          </p:cNvPr>
          <p:cNvSpPr>
            <a:spLocks noGrp="1"/>
          </p:cNvSpPr>
          <p:nvPr>
            <p:ph type="ftr" sz="quarter" idx="11"/>
          </p:nvPr>
        </p:nvSpPr>
        <p:spPr/>
        <p:txBody>
          <a:bodyPr/>
          <a:lstStyle/>
          <a:p>
            <a:endParaRPr lang="en-US"/>
          </a:p>
        </p:txBody>
      </p:sp>
      <p:pic>
        <p:nvPicPr>
          <p:cNvPr id="7" name="Picture 6" descr="A picture containing clock, design&#10;&#10;Description automatically generated">
            <a:extLst>
              <a:ext uri="{FF2B5EF4-FFF2-40B4-BE49-F238E27FC236}">
                <a16:creationId xmlns:a16="http://schemas.microsoft.com/office/drawing/2014/main" id="{87E11F4E-B3B5-5514-5D68-F27D15C23A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7105" y="0"/>
            <a:ext cx="1219370" cy="1219370"/>
          </a:xfrm>
          <a:prstGeom prst="rect">
            <a:avLst/>
          </a:prstGeom>
        </p:spPr>
      </p:pic>
    </p:spTree>
    <p:extLst>
      <p:ext uri="{BB962C8B-B14F-4D97-AF65-F5344CB8AC3E}">
        <p14:creationId xmlns:p14="http://schemas.microsoft.com/office/powerpoint/2010/main" val="134241894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3605-F1FB-ACFA-EA2D-0D9E556AABDE}"/>
              </a:ext>
            </a:extLst>
          </p:cNvPr>
          <p:cNvSpPr>
            <a:spLocks noGrp="1"/>
          </p:cNvSpPr>
          <p:nvPr>
            <p:ph type="title"/>
          </p:nvPr>
        </p:nvSpPr>
        <p:spPr/>
        <p:txBody>
          <a:bodyPr/>
          <a:lstStyle/>
          <a:p>
            <a:r>
              <a:rPr lang="en-US" dirty="0"/>
              <a:t>Considerations: Private clusters (1/2)</a:t>
            </a:r>
            <a:endParaRPr lang="en-SI" dirty="0"/>
          </a:p>
        </p:txBody>
      </p:sp>
      <p:sp>
        <p:nvSpPr>
          <p:cNvPr id="4" name="Footer Placeholder 3">
            <a:extLst>
              <a:ext uri="{FF2B5EF4-FFF2-40B4-BE49-F238E27FC236}">
                <a16:creationId xmlns:a16="http://schemas.microsoft.com/office/drawing/2014/main" id="{52CF6B4A-104B-4123-FDC2-39FD66E528D1}"/>
              </a:ext>
            </a:extLst>
          </p:cNvPr>
          <p:cNvSpPr>
            <a:spLocks noGrp="1"/>
          </p:cNvSpPr>
          <p:nvPr>
            <p:ph type="ftr" sz="quarter" idx="3"/>
          </p:nvPr>
        </p:nvSpPr>
        <p:spPr/>
        <p:txBody>
          <a:bodyPr/>
          <a:lstStyle/>
          <a:p>
            <a:endParaRPr lang="en-US"/>
          </a:p>
        </p:txBody>
      </p:sp>
      <p:sp>
        <p:nvSpPr>
          <p:cNvPr id="3" name="Content Placeholder 2">
            <a:extLst>
              <a:ext uri="{FF2B5EF4-FFF2-40B4-BE49-F238E27FC236}">
                <a16:creationId xmlns:a16="http://schemas.microsoft.com/office/drawing/2014/main" id="{D5ADFA06-6985-9381-006F-E990861EDBC1}"/>
              </a:ext>
            </a:extLst>
          </p:cNvPr>
          <p:cNvSpPr>
            <a:spLocks noGrp="1"/>
          </p:cNvSpPr>
          <p:nvPr>
            <p:ph idx="4294967295"/>
          </p:nvPr>
        </p:nvSpPr>
        <p:spPr>
          <a:xfrm>
            <a:off x="903288" y="3000375"/>
            <a:ext cx="11533187" cy="492125"/>
          </a:xfrm>
        </p:spPr>
        <p:txBody>
          <a:bodyPr/>
          <a:lstStyle/>
          <a:p>
            <a:r>
              <a:rPr lang="en-US" sz="2000" spc="0" dirty="0">
                <a:solidFill>
                  <a:srgbClr val="161616"/>
                </a:solidFill>
                <a:latin typeface="Segoe UI" panose="020B0502040204020203" pitchFamily="34" charset="0"/>
              </a:rPr>
              <a:t>.</a:t>
            </a:r>
            <a:endParaRPr lang="en-SI" sz="2000" spc="0" dirty="0">
              <a:solidFill>
                <a:srgbClr val="161616"/>
              </a:solidFill>
              <a:latin typeface="Segoe UI" panose="020B0502040204020203" pitchFamily="34" charset="0"/>
            </a:endParaRPr>
          </a:p>
        </p:txBody>
      </p:sp>
      <p:pic>
        <p:nvPicPr>
          <p:cNvPr id="7" name="Picture 6" descr="A picture containing clock, design&#10;&#10;Description automatically generated">
            <a:extLst>
              <a:ext uri="{FF2B5EF4-FFF2-40B4-BE49-F238E27FC236}">
                <a16:creationId xmlns:a16="http://schemas.microsoft.com/office/drawing/2014/main" id="{87E11F4E-B3B5-5514-5D68-F27D15C23A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7105" y="0"/>
            <a:ext cx="1219370" cy="1219370"/>
          </a:xfrm>
          <a:prstGeom prst="rect">
            <a:avLst/>
          </a:prstGeom>
        </p:spPr>
      </p:pic>
      <p:pic>
        <p:nvPicPr>
          <p:cNvPr id="4098" name="Picture 2" descr="Diagram showing a network for a private cluster.">
            <a:extLst>
              <a:ext uri="{FF2B5EF4-FFF2-40B4-BE49-F238E27FC236}">
                <a16:creationId xmlns:a16="http://schemas.microsoft.com/office/drawing/2014/main" id="{A29343D5-1CA3-790F-7EB0-4B7DA3D31C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2532" y="3703665"/>
            <a:ext cx="4320999" cy="31111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B49C16-BADE-5859-9E4A-B883BF11EE35}"/>
              </a:ext>
            </a:extLst>
          </p:cNvPr>
          <p:cNvSpPr txBox="1"/>
          <p:nvPr/>
        </p:nvSpPr>
        <p:spPr>
          <a:xfrm>
            <a:off x="438149" y="1400626"/>
            <a:ext cx="10778955" cy="4801314"/>
          </a:xfrm>
          <a:prstGeom prst="rect">
            <a:avLst/>
          </a:prstGeom>
          <a:noFill/>
        </p:spPr>
        <p:txBody>
          <a:bodyPr wrap="square">
            <a:spAutoFit/>
          </a:bodyPr>
          <a:lstStyle/>
          <a:p>
            <a:pPr algn="l"/>
            <a:r>
              <a:rPr lang="en-US" b="0" i="0" dirty="0">
                <a:solidFill>
                  <a:srgbClr val="161616"/>
                </a:solidFill>
                <a:effectLst/>
                <a:latin typeface="Segoe UI" panose="020B0502040204020203" pitchFamily="34" charset="0"/>
              </a:rPr>
              <a:t>Use </a:t>
            </a:r>
            <a:r>
              <a:rPr lang="en-US" b="1" i="0" dirty="0">
                <a:solidFill>
                  <a:srgbClr val="161616"/>
                </a:solidFill>
                <a:effectLst/>
                <a:latin typeface="Segoe UI" panose="020B0502040204020203" pitchFamily="34" charset="0"/>
              </a:rPr>
              <a:t>custom</a:t>
            </a:r>
            <a:r>
              <a:rPr lang="en-US" b="0" i="0" dirty="0">
                <a:solidFill>
                  <a:srgbClr val="161616"/>
                </a:solidFill>
                <a:effectLst/>
                <a:latin typeface="Segoe UI" panose="020B0502040204020203" pitchFamily="34" charset="0"/>
              </a:rPr>
              <a:t> private DNS zones rather than letting the creation process use a </a:t>
            </a:r>
            <a:r>
              <a:rPr lang="en-US" b="0" i="0" u="none" strike="noStrike" dirty="0">
                <a:solidFill>
                  <a:srgbClr val="161616"/>
                </a:solidFill>
                <a:effectLst/>
                <a:latin typeface="Segoe UI" panose="020B0502040204020203" pitchFamily="34" charset="0"/>
                <a:hlinkClick r:id="rId6"/>
              </a:rPr>
              <a:t>system private DNS zone</a:t>
            </a:r>
            <a:endParaRPr lang="en-US" b="0" i="0" u="none" strike="noStrike"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Azure Container Networking Interface (CNI) as a network model</a:t>
            </a:r>
          </a:p>
          <a:p>
            <a:pPr algn="l"/>
            <a:endParaRPr lang="en-US" dirty="0">
              <a:solidFill>
                <a:srgbClr val="161616"/>
              </a:solidFill>
              <a:latin typeface="Segoe UI" panose="020B0502040204020203" pitchFamily="34" charset="0"/>
            </a:endParaRPr>
          </a:p>
          <a:p>
            <a:pPr algn="l"/>
            <a:r>
              <a:rPr lang="en-US" b="0" i="0" dirty="0">
                <a:solidFill>
                  <a:srgbClr val="161616"/>
                </a:solidFill>
                <a:effectLst/>
                <a:latin typeface="Segoe UI" panose="020B0502040204020203" pitchFamily="34" charset="0"/>
              </a:rPr>
              <a:t>Use Azure DDoS Protection Standard to protect the virtual network (</a:t>
            </a:r>
            <a:r>
              <a:rPr lang="en-US" b="1" i="0" dirty="0">
                <a:solidFill>
                  <a:srgbClr val="161616"/>
                </a:solidFill>
                <a:effectLst/>
                <a:latin typeface="Segoe UI" panose="020B0502040204020203" pitchFamily="34" charset="0"/>
              </a:rPr>
              <a:t>unless you use Azure Firewall or WAF in a centralized subscription</a:t>
            </a:r>
            <a:r>
              <a:rPr lang="en-US" dirty="0">
                <a:solidFill>
                  <a:srgbClr val="161616"/>
                </a:solidFill>
                <a:latin typeface="Segoe UI" panose="020B0502040204020203" pitchFamily="34" charset="0"/>
              </a:rPr>
              <a:t>)</a:t>
            </a:r>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the DNS configuration linked to the overall network setup</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Private Link to secure network connections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an ingress controller to provide advanced HTTP routing and security</a:t>
            </a:r>
          </a:p>
          <a:p>
            <a:pPr algn="l"/>
            <a:r>
              <a:rPr lang="en-US" b="0" i="0" dirty="0">
                <a:solidFill>
                  <a:srgbClr val="161616"/>
                </a:solidFill>
                <a:effectLst/>
                <a:latin typeface="Segoe UI" panose="020B0502040204020203" pitchFamily="34" charset="0"/>
              </a:rPr>
              <a:t>and to offer a single endpoint for applications.</a:t>
            </a:r>
          </a:p>
          <a:p>
            <a:pPr algn="l"/>
            <a:endParaRPr lang="en-US" dirty="0">
              <a:solidFill>
                <a:srgbClr val="161616"/>
              </a:solidFill>
              <a:latin typeface="Segoe UI" panose="020B0502040204020203" pitchFamily="34" charset="0"/>
            </a:endParaRPr>
          </a:p>
          <a:p>
            <a:r>
              <a:rPr lang="en-US" dirty="0">
                <a:solidFill>
                  <a:srgbClr val="161616"/>
                </a:solidFill>
                <a:latin typeface="Segoe UI" panose="020B0502040204020203" pitchFamily="34" charset="0"/>
              </a:rPr>
              <a:t>A</a:t>
            </a:r>
            <a:r>
              <a:rPr lang="en-US" b="0" i="0" dirty="0">
                <a:solidFill>
                  <a:srgbClr val="161616"/>
                </a:solidFill>
                <a:effectLst/>
                <a:latin typeface="Segoe UI" panose="020B0502040204020203" pitchFamily="34" charset="0"/>
              </a:rPr>
              <a:t>n ingress should use TLS encryption </a:t>
            </a:r>
          </a:p>
          <a:p>
            <a:r>
              <a:rPr lang="en-US" b="0" i="0" dirty="0">
                <a:solidFill>
                  <a:srgbClr val="161616"/>
                </a:solidFill>
                <a:effectLst/>
                <a:latin typeface="Segoe UI" panose="020B0502040204020203" pitchFamily="34" charset="0"/>
              </a:rPr>
              <a:t>(disallow access over unencrypted HTTP)</a:t>
            </a:r>
          </a:p>
          <a:p>
            <a:pPr algn="l"/>
            <a:endParaRPr lang="en-US" b="0" i="0" dirty="0">
              <a:solidFill>
                <a:srgbClr val="161616"/>
              </a:solidFill>
              <a:effectLst/>
              <a:latin typeface="Segoe UI" panose="020B0502040204020203" pitchFamily="34" charset="0"/>
            </a:endParaRPr>
          </a:p>
        </p:txBody>
      </p:sp>
    </p:spTree>
    <p:extLst>
      <p:ext uri="{BB962C8B-B14F-4D97-AF65-F5344CB8AC3E}">
        <p14:creationId xmlns:p14="http://schemas.microsoft.com/office/powerpoint/2010/main" val="3987142388"/>
      </p:ext>
    </p:extLst>
  </p:cSld>
  <p:clrMapOvr>
    <a:overrideClrMapping bg1="lt1" tx1="dk1" bg2="lt2" tx2="dk2" accent1="accent1" accent2="accent2" accent3="accent3" accent4="accent4" accent5="accent5" accent6="accent6" hlink="hlink" folHlink="folHlink"/>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3605-F1FB-ACFA-EA2D-0D9E556AABDE}"/>
              </a:ext>
            </a:extLst>
          </p:cNvPr>
          <p:cNvSpPr>
            <a:spLocks noGrp="1"/>
          </p:cNvSpPr>
          <p:nvPr>
            <p:ph type="title"/>
          </p:nvPr>
        </p:nvSpPr>
        <p:spPr/>
        <p:txBody>
          <a:bodyPr/>
          <a:lstStyle/>
          <a:p>
            <a:r>
              <a:rPr lang="en-US" dirty="0"/>
              <a:t>Considerations: Private clusters (2/2)</a:t>
            </a:r>
            <a:endParaRPr lang="en-SI" dirty="0"/>
          </a:p>
        </p:txBody>
      </p:sp>
      <p:sp>
        <p:nvSpPr>
          <p:cNvPr id="4" name="Footer Placeholder 3">
            <a:extLst>
              <a:ext uri="{FF2B5EF4-FFF2-40B4-BE49-F238E27FC236}">
                <a16:creationId xmlns:a16="http://schemas.microsoft.com/office/drawing/2014/main" id="{52CF6B4A-104B-4123-FDC2-39FD66E528D1}"/>
              </a:ext>
            </a:extLst>
          </p:cNvPr>
          <p:cNvSpPr>
            <a:spLocks noGrp="1"/>
          </p:cNvSpPr>
          <p:nvPr>
            <p:ph type="ftr" sz="quarter" idx="3"/>
          </p:nvPr>
        </p:nvSpPr>
        <p:spPr/>
        <p:txBody>
          <a:bodyPr/>
          <a:lstStyle/>
          <a:p>
            <a:endParaRPr lang="en-US"/>
          </a:p>
        </p:txBody>
      </p:sp>
      <p:sp>
        <p:nvSpPr>
          <p:cNvPr id="3" name="Content Placeholder 2">
            <a:extLst>
              <a:ext uri="{FF2B5EF4-FFF2-40B4-BE49-F238E27FC236}">
                <a16:creationId xmlns:a16="http://schemas.microsoft.com/office/drawing/2014/main" id="{D5ADFA06-6985-9381-006F-E990861EDBC1}"/>
              </a:ext>
            </a:extLst>
          </p:cNvPr>
          <p:cNvSpPr>
            <a:spLocks noGrp="1"/>
          </p:cNvSpPr>
          <p:nvPr>
            <p:ph idx="4294967295"/>
          </p:nvPr>
        </p:nvSpPr>
        <p:spPr>
          <a:xfrm>
            <a:off x="903288" y="3000375"/>
            <a:ext cx="11533187" cy="492125"/>
          </a:xfrm>
        </p:spPr>
        <p:txBody>
          <a:bodyPr/>
          <a:lstStyle/>
          <a:p>
            <a:r>
              <a:rPr lang="en-US" sz="2000" spc="0" dirty="0">
                <a:solidFill>
                  <a:srgbClr val="161616"/>
                </a:solidFill>
                <a:latin typeface="Segoe UI" panose="020B0502040204020203" pitchFamily="34" charset="0"/>
              </a:rPr>
              <a:t>.</a:t>
            </a:r>
            <a:endParaRPr lang="en-SI" sz="2000" spc="0" dirty="0">
              <a:solidFill>
                <a:srgbClr val="161616"/>
              </a:solidFill>
              <a:latin typeface="Segoe UI" panose="020B0502040204020203" pitchFamily="34" charset="0"/>
            </a:endParaRPr>
          </a:p>
        </p:txBody>
      </p:sp>
      <p:pic>
        <p:nvPicPr>
          <p:cNvPr id="7" name="Picture 6" descr="A picture containing clock, design&#10;&#10;Description automatically generated">
            <a:extLst>
              <a:ext uri="{FF2B5EF4-FFF2-40B4-BE49-F238E27FC236}">
                <a16:creationId xmlns:a16="http://schemas.microsoft.com/office/drawing/2014/main" id="{87E11F4E-B3B5-5514-5D68-F27D15C23A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7105" y="0"/>
            <a:ext cx="1219370" cy="1219370"/>
          </a:xfrm>
          <a:prstGeom prst="rect">
            <a:avLst/>
          </a:prstGeom>
        </p:spPr>
      </p:pic>
      <p:sp>
        <p:nvSpPr>
          <p:cNvPr id="8" name="TextBox 7">
            <a:extLst>
              <a:ext uri="{FF2B5EF4-FFF2-40B4-BE49-F238E27FC236}">
                <a16:creationId xmlns:a16="http://schemas.microsoft.com/office/drawing/2014/main" id="{C3B49C16-BADE-5859-9E4A-B883BF11EE35}"/>
              </a:ext>
            </a:extLst>
          </p:cNvPr>
          <p:cNvSpPr txBox="1"/>
          <p:nvPr/>
        </p:nvSpPr>
        <p:spPr>
          <a:xfrm>
            <a:off x="438149" y="1400626"/>
            <a:ext cx="10778955" cy="2585323"/>
          </a:xfrm>
          <a:prstGeom prst="rect">
            <a:avLst/>
          </a:prstGeom>
          <a:noFill/>
        </p:spPr>
        <p:txBody>
          <a:bodyPr wrap="square">
            <a:spAutoFit/>
          </a:bodyPr>
          <a:lstStyle/>
          <a:p>
            <a:pPr algn="l"/>
            <a:r>
              <a:rPr lang="en-US" dirty="0">
                <a:solidFill>
                  <a:srgbClr val="161616"/>
                </a:solidFill>
                <a:latin typeface="Segoe UI" panose="020B0502040204020203" pitchFamily="34" charset="0"/>
              </a:rPr>
              <a:t>C</a:t>
            </a:r>
            <a:r>
              <a:rPr lang="en-US" b="0" i="0" dirty="0">
                <a:solidFill>
                  <a:srgbClr val="161616"/>
                </a:solidFill>
                <a:effectLst/>
                <a:latin typeface="Segoe UI" panose="020B0502040204020203" pitchFamily="34" charset="0"/>
              </a:rPr>
              <a:t>onserve the compute and storage resources with an off-cluster ingress controller (AGIC)</a:t>
            </a:r>
          </a:p>
          <a:p>
            <a:pPr algn="l"/>
            <a:endParaRPr lang="en-US" b="0" i="0" dirty="0">
              <a:solidFill>
                <a:srgbClr val="161616"/>
              </a:solidFill>
              <a:effectLst/>
              <a:latin typeface="Segoe UI" panose="020B0502040204020203" pitchFamily="34" charset="0"/>
            </a:endParaRPr>
          </a:p>
          <a:p>
            <a:pPr algn="l"/>
            <a:r>
              <a:rPr lang="en-US" dirty="0">
                <a:solidFill>
                  <a:srgbClr val="161616"/>
                </a:solidFill>
                <a:latin typeface="Segoe UI" panose="020B0502040204020203" pitchFamily="34" charset="0"/>
              </a:rPr>
              <a:t>F</a:t>
            </a:r>
            <a:r>
              <a:rPr lang="en-US" b="0" i="0" dirty="0">
                <a:solidFill>
                  <a:srgbClr val="161616"/>
                </a:solidFill>
                <a:effectLst/>
                <a:latin typeface="Segoe UI" panose="020B0502040204020203" pitchFamily="34" charset="0"/>
              </a:rPr>
              <a:t>or internet-(internal-)facing and security-critical web applications, use a web application firewall (WAF)</a:t>
            </a:r>
          </a:p>
          <a:p>
            <a:pPr algn="l"/>
            <a:endParaRPr lang="en-US" dirty="0">
              <a:solidFill>
                <a:srgbClr val="161616"/>
              </a:solidFill>
              <a:latin typeface="Segoe UI" panose="020B0502040204020203" pitchFamily="34" charset="0"/>
            </a:endParaRPr>
          </a:p>
          <a:p>
            <a:pPr algn="l"/>
            <a:r>
              <a:rPr lang="en-US" b="0" i="0" dirty="0">
                <a:solidFill>
                  <a:srgbClr val="161616"/>
                </a:solidFill>
                <a:effectLst/>
                <a:latin typeface="Segoe UI" panose="020B0502040204020203" pitchFamily="34" charset="0"/>
              </a:rPr>
              <a:t>For non-private clusters, use authorized IP ranges.</a:t>
            </a:r>
          </a:p>
          <a:p>
            <a:pPr algn="l"/>
            <a:endParaRPr lang="en-US" b="0" i="0" dirty="0">
              <a:solidFill>
                <a:srgbClr val="161616"/>
              </a:solidFill>
              <a:effectLst/>
              <a:latin typeface="Segoe UI" panose="020B0502040204020203" pitchFamily="34" charset="0"/>
            </a:endParaRPr>
          </a:p>
          <a:p>
            <a:pPr algn="l"/>
            <a:r>
              <a:rPr lang="en-US" dirty="0">
                <a:solidFill>
                  <a:srgbClr val="161616"/>
                </a:solidFill>
                <a:latin typeface="Segoe UI" panose="020B0502040204020203" pitchFamily="34" charset="0"/>
              </a:rPr>
              <a:t>U</a:t>
            </a:r>
            <a:r>
              <a:rPr lang="en-US" b="0" i="0" dirty="0">
                <a:solidFill>
                  <a:srgbClr val="161616"/>
                </a:solidFill>
                <a:effectLst/>
                <a:latin typeface="Segoe UI" panose="020B0502040204020203" pitchFamily="34" charset="0"/>
              </a:rPr>
              <a:t>se the Standard Azure Load Balancer Tier</a:t>
            </a:r>
            <a:endParaRPr lang="en-US" dirty="0">
              <a:solidFill>
                <a:srgbClr val="161616"/>
              </a:solidFill>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p:txBody>
      </p:sp>
      <p:pic>
        <p:nvPicPr>
          <p:cNvPr id="5" name="Picture 2" descr="Diagram showing a network for a private cluster.">
            <a:extLst>
              <a:ext uri="{FF2B5EF4-FFF2-40B4-BE49-F238E27FC236}">
                <a16:creationId xmlns:a16="http://schemas.microsoft.com/office/drawing/2014/main" id="{39FEFF7D-9315-D593-FB6E-D074F73ACA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2532" y="3703665"/>
            <a:ext cx="4320999" cy="3111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369735"/>
      </p:ext>
    </p:extLst>
  </p:cSld>
  <p:clrMapOvr>
    <a:overrideClrMapping bg1="lt1" tx1="dk1" bg2="lt2" tx2="dk2" accent1="accent1" accent2="accent2" accent3="accent3" accent4="accent4" accent5="accent5" accent6="accent6" hlink="hlink" folHlink="folHlink"/>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3605-F1FB-ACFA-EA2D-0D9E556AABDE}"/>
              </a:ext>
            </a:extLst>
          </p:cNvPr>
          <p:cNvSpPr>
            <a:spLocks noGrp="1"/>
          </p:cNvSpPr>
          <p:nvPr>
            <p:ph type="title"/>
          </p:nvPr>
        </p:nvSpPr>
        <p:spPr/>
        <p:txBody>
          <a:bodyPr/>
          <a:lstStyle/>
          <a:p>
            <a:r>
              <a:rPr lang="en-US" dirty="0"/>
              <a:t>Considerations: Resource organization</a:t>
            </a:r>
            <a:endParaRPr lang="en-SI" dirty="0"/>
          </a:p>
        </p:txBody>
      </p:sp>
      <p:sp>
        <p:nvSpPr>
          <p:cNvPr id="4" name="Footer Placeholder 3">
            <a:extLst>
              <a:ext uri="{FF2B5EF4-FFF2-40B4-BE49-F238E27FC236}">
                <a16:creationId xmlns:a16="http://schemas.microsoft.com/office/drawing/2014/main" id="{52CF6B4A-104B-4123-FDC2-39FD66E528D1}"/>
              </a:ext>
            </a:extLst>
          </p:cNvPr>
          <p:cNvSpPr>
            <a:spLocks noGrp="1"/>
          </p:cNvSpPr>
          <p:nvPr>
            <p:ph type="ftr" sz="quarter" idx="3"/>
          </p:nvPr>
        </p:nvSpPr>
        <p:spPr/>
        <p:txBody>
          <a:bodyPr/>
          <a:lstStyle/>
          <a:p>
            <a:endParaRPr lang="en-US"/>
          </a:p>
        </p:txBody>
      </p:sp>
      <p:sp>
        <p:nvSpPr>
          <p:cNvPr id="3" name="Content Placeholder 2">
            <a:extLst>
              <a:ext uri="{FF2B5EF4-FFF2-40B4-BE49-F238E27FC236}">
                <a16:creationId xmlns:a16="http://schemas.microsoft.com/office/drawing/2014/main" id="{D5ADFA06-6985-9381-006F-E990861EDBC1}"/>
              </a:ext>
            </a:extLst>
          </p:cNvPr>
          <p:cNvSpPr>
            <a:spLocks noGrp="1"/>
          </p:cNvSpPr>
          <p:nvPr>
            <p:ph idx="4294967295"/>
          </p:nvPr>
        </p:nvSpPr>
        <p:spPr>
          <a:xfrm>
            <a:off x="903288" y="3000375"/>
            <a:ext cx="11533187" cy="492125"/>
          </a:xfrm>
        </p:spPr>
        <p:txBody>
          <a:bodyPr/>
          <a:lstStyle/>
          <a:p>
            <a:r>
              <a:rPr lang="en-US" sz="2000" spc="0" dirty="0">
                <a:solidFill>
                  <a:srgbClr val="161616"/>
                </a:solidFill>
                <a:latin typeface="Segoe UI" panose="020B0502040204020203" pitchFamily="34" charset="0"/>
              </a:rPr>
              <a:t>.</a:t>
            </a:r>
            <a:endParaRPr lang="en-SI" sz="2000" spc="0" dirty="0">
              <a:solidFill>
                <a:srgbClr val="161616"/>
              </a:solidFill>
              <a:latin typeface="Segoe UI" panose="020B0502040204020203" pitchFamily="34" charset="0"/>
            </a:endParaRPr>
          </a:p>
        </p:txBody>
      </p:sp>
      <p:sp>
        <p:nvSpPr>
          <p:cNvPr id="8" name="TextBox 7">
            <a:extLst>
              <a:ext uri="{FF2B5EF4-FFF2-40B4-BE49-F238E27FC236}">
                <a16:creationId xmlns:a16="http://schemas.microsoft.com/office/drawing/2014/main" id="{C3B49C16-BADE-5859-9E4A-B883BF11EE35}"/>
              </a:ext>
            </a:extLst>
          </p:cNvPr>
          <p:cNvSpPr txBox="1"/>
          <p:nvPr/>
        </p:nvSpPr>
        <p:spPr>
          <a:xfrm>
            <a:off x="438149" y="1400626"/>
            <a:ext cx="10778955" cy="4801314"/>
          </a:xfrm>
          <a:prstGeom prst="rect">
            <a:avLst/>
          </a:prstGeom>
          <a:noFill/>
        </p:spPr>
        <p:txBody>
          <a:bodyPr wrap="square">
            <a:spAutoFit/>
          </a:bodyPr>
          <a:lstStyle/>
          <a:p>
            <a:pPr algn="l"/>
            <a:r>
              <a:rPr lang="en-US" b="0" i="0" dirty="0">
                <a:solidFill>
                  <a:srgbClr val="161616"/>
                </a:solidFill>
                <a:effectLst/>
                <a:latin typeface="Segoe UI" panose="020B0502040204020203" pitchFamily="34" charset="0"/>
              </a:rPr>
              <a:t>Decide who will be managing the container hosts (managed centrally or workload teams)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which container registry topology to use for OCI artifact distribution (one registry per workload, one registry per cluster with multiple workloads in the registry, …)</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Choose a tenancy model for clusters (workload operated / single tenant, centrally operated / multitenant hosts, centrally operated / single tenant)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Choose a management group hierarchy (flat, segmented or hierarchical structure)</a:t>
            </a:r>
          </a:p>
          <a:p>
            <a:pPr marL="742950" lvl="1" indent="-285750" algn="l">
              <a:buFont typeface="Arial" panose="020B0604020202020204" pitchFamily="34" charset="0"/>
              <a:buChar char="•"/>
            </a:pPr>
            <a:endParaRPr lang="en-US" dirty="0">
              <a:solidFill>
                <a:srgbClr val="161616"/>
              </a:solidFill>
              <a:latin typeface="Segoe UI" panose="020B0502040204020203" pitchFamily="34" charset="0"/>
            </a:endParaRPr>
          </a:p>
          <a:p>
            <a:pPr algn="l"/>
            <a:r>
              <a:rPr lang="en-US" b="0" i="0" dirty="0">
                <a:solidFill>
                  <a:srgbClr val="161616"/>
                </a:solidFill>
                <a:effectLst/>
                <a:latin typeface="Segoe UI" panose="020B0502040204020203" pitchFamily="34" charset="0"/>
              </a:rPr>
              <a:t>Decide the scope for container registry policies in Azure Policy (subscription level, resource group level and management group level) or implement it on your own.</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Define a </a:t>
            </a:r>
            <a:r>
              <a:rPr lang="en-US" b="0" i="0" u="none" strike="noStrike" dirty="0">
                <a:solidFill>
                  <a:srgbClr val="161616"/>
                </a:solidFill>
                <a:effectLst/>
                <a:latin typeface="Segoe UI" panose="020B0502040204020203" pitchFamily="34" charset="0"/>
                <a:hlinkClick r:id="rId4"/>
              </a:rPr>
              <a:t>naming and tagging standard</a:t>
            </a:r>
            <a:r>
              <a:rPr lang="en-US" b="0" i="0" dirty="0">
                <a:solidFill>
                  <a:srgbClr val="161616"/>
                </a:solidFill>
                <a:effectLst/>
                <a:latin typeface="Segoe UI" panose="020B0502040204020203" pitchFamily="34" charset="0"/>
              </a:rPr>
              <a:t> to be applied to all container resources (workload names, cluster resources and host operator should be included)</a:t>
            </a:r>
          </a:p>
          <a:p>
            <a:pPr algn="l"/>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p:txBody>
      </p:sp>
      <p:pic>
        <p:nvPicPr>
          <p:cNvPr id="6" name="Picture 5" descr="A picture containing graphics, design&#10;&#10;Description automatically generated">
            <a:extLst>
              <a:ext uri="{FF2B5EF4-FFF2-40B4-BE49-F238E27FC236}">
                <a16:creationId xmlns:a16="http://schemas.microsoft.com/office/drawing/2014/main" id="{2CAF4D7E-E7A1-1210-7A80-9A5B7DB628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06241" y="23094"/>
            <a:ext cx="1219370" cy="1219370"/>
          </a:xfrm>
          <a:prstGeom prst="rect">
            <a:avLst/>
          </a:prstGeom>
        </p:spPr>
      </p:pic>
    </p:spTree>
    <p:extLst>
      <p:ext uri="{BB962C8B-B14F-4D97-AF65-F5344CB8AC3E}">
        <p14:creationId xmlns:p14="http://schemas.microsoft.com/office/powerpoint/2010/main" val="3777542057"/>
      </p:ext>
    </p:extLst>
  </p:cSld>
  <p:clrMapOvr>
    <a:overrideClrMapping bg1="lt1" tx1="dk1" bg2="lt2" tx2="dk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C461F0-6D16-4EAB-BAE0-7EB3568378EF}"/>
              </a:ext>
            </a:extLst>
          </p:cNvPr>
          <p:cNvSpPr txBox="1">
            <a:spLocks noGrp="1"/>
          </p:cNvSpPr>
          <p:nvPr>
            <p:ph type="title" idx="4294967295"/>
          </p:nvPr>
        </p:nvSpPr>
        <p:spPr>
          <a:xfrm>
            <a:off x="465138" y="632779"/>
            <a:ext cx="11533187" cy="41036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noProof="0" dirty="0">
                <a:ln w="3175">
                  <a:noFill/>
                </a:ln>
                <a:solidFill>
                  <a:srgbClr val="3C3C41"/>
                </a:solidFill>
                <a:effectLst/>
                <a:uLnTx/>
                <a:uFillTx/>
                <a:latin typeface="Segoe UI Semibold"/>
                <a:ea typeface="+mn-ea"/>
                <a:cs typeface="Segoe UI" pitchFamily="34" charset="0"/>
              </a:rPr>
              <a:t>The elements of high-performing</a:t>
            </a:r>
            <a:r>
              <a:rPr kumimoji="0" lang="en-US" sz="2800" b="0" i="0" u="none" strike="noStrike" kern="1200" cap="none" spc="-50" normalizeH="0" noProof="0" dirty="0">
                <a:ln w="3175">
                  <a:noFill/>
                </a:ln>
                <a:solidFill>
                  <a:schemeClr val="bg2"/>
                </a:solidFill>
                <a:effectLst/>
                <a:uLnTx/>
                <a:uFillTx/>
                <a:latin typeface="Segoe UI Semibold"/>
                <a:ea typeface="+mn-ea"/>
                <a:cs typeface="Segoe UI" pitchFamily="34" charset="0"/>
              </a:rPr>
              <a:t> Kubernetes</a:t>
            </a:r>
          </a:p>
        </p:txBody>
      </p:sp>
      <p:grpSp>
        <p:nvGrpSpPr>
          <p:cNvPr id="4" name="Group 3" descr="Scheduling, Affinity/anti-affinity, health monitoring, failover, scaling, networking, service discovery, and coordinated app upgrades">
            <a:extLst>
              <a:ext uri="{FF2B5EF4-FFF2-40B4-BE49-F238E27FC236}">
                <a16:creationId xmlns:a16="http://schemas.microsoft.com/office/drawing/2014/main" id="{3FCB12E7-E7C3-4911-8BED-8F7B551D7774}"/>
              </a:ext>
            </a:extLst>
          </p:cNvPr>
          <p:cNvGrpSpPr/>
          <p:nvPr/>
        </p:nvGrpSpPr>
        <p:grpSpPr>
          <a:xfrm>
            <a:off x="1264470" y="2070434"/>
            <a:ext cx="9907534" cy="3716259"/>
            <a:chOff x="1312487" y="2070434"/>
            <a:chExt cx="9907534" cy="3716259"/>
          </a:xfrm>
        </p:grpSpPr>
        <p:grpSp>
          <p:nvGrpSpPr>
            <p:cNvPr id="33" name="Group 32">
              <a:extLst>
                <a:ext uri="{FF2B5EF4-FFF2-40B4-BE49-F238E27FC236}">
                  <a16:creationId xmlns:a16="http://schemas.microsoft.com/office/drawing/2014/main" id="{21A22C41-1FDE-4FC1-81D6-6BAB3CA23728}"/>
                </a:ext>
              </a:extLst>
            </p:cNvPr>
            <p:cNvGrpSpPr/>
            <p:nvPr/>
          </p:nvGrpSpPr>
          <p:grpSpPr>
            <a:xfrm>
              <a:off x="1312487" y="2851164"/>
              <a:ext cx="9811501" cy="849463"/>
              <a:chOff x="1312487" y="3114934"/>
              <a:chExt cx="9811501" cy="849463"/>
            </a:xfrm>
          </p:grpSpPr>
          <p:sp>
            <p:nvSpPr>
              <p:cNvPr id="34" name="TextBox 33">
                <a:extLst>
                  <a:ext uri="{FF2B5EF4-FFF2-40B4-BE49-F238E27FC236}">
                    <a16:creationId xmlns:a16="http://schemas.microsoft.com/office/drawing/2014/main" id="{F19A39F6-AD7F-4BAD-BA68-3D23AB5B491C}"/>
                  </a:ext>
                </a:extLst>
              </p:cNvPr>
              <p:cNvSpPr txBox="1"/>
              <p:nvPr/>
            </p:nvSpPr>
            <p:spPr>
              <a:xfrm>
                <a:off x="1312487" y="3114934"/>
                <a:ext cx="1655536"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Scheduling</a:t>
                </a:r>
              </a:p>
            </p:txBody>
          </p:sp>
          <p:sp>
            <p:nvSpPr>
              <p:cNvPr id="35" name="TextBox 34">
                <a:extLst>
                  <a:ext uri="{FF2B5EF4-FFF2-40B4-BE49-F238E27FC236}">
                    <a16:creationId xmlns:a16="http://schemas.microsoft.com/office/drawing/2014/main" id="{75D305BE-15DA-4C7B-940B-671AE052F10D}"/>
                  </a:ext>
                </a:extLst>
              </p:cNvPr>
              <p:cNvSpPr txBox="1"/>
              <p:nvPr/>
            </p:nvSpPr>
            <p:spPr>
              <a:xfrm>
                <a:off x="3831369" y="3114934"/>
                <a:ext cx="2055082"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Affinity/</a:t>
                </a:r>
                <a:b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anti-affinity</a:t>
                </a:r>
              </a:p>
            </p:txBody>
          </p:sp>
          <p:sp>
            <p:nvSpPr>
              <p:cNvPr id="36" name="TextBox 35">
                <a:extLst>
                  <a:ext uri="{FF2B5EF4-FFF2-40B4-BE49-F238E27FC236}">
                    <a16:creationId xmlns:a16="http://schemas.microsoft.com/office/drawing/2014/main" id="{FC5AFB3E-8B87-421E-8347-49399F4A6EED}"/>
                  </a:ext>
                </a:extLst>
              </p:cNvPr>
              <p:cNvSpPr txBox="1"/>
              <p:nvPr/>
            </p:nvSpPr>
            <p:spPr>
              <a:xfrm>
                <a:off x="6749797" y="3114934"/>
                <a:ext cx="1655536"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37" name="TextBox 36">
                <a:extLst>
                  <a:ext uri="{FF2B5EF4-FFF2-40B4-BE49-F238E27FC236}">
                    <a16:creationId xmlns:a16="http://schemas.microsoft.com/office/drawing/2014/main" id="{B4F7E582-2B4C-4DC2-9EF4-F1A976912B7B}"/>
                  </a:ext>
                </a:extLst>
              </p:cNvPr>
              <p:cNvSpPr txBox="1"/>
              <p:nvPr/>
            </p:nvSpPr>
            <p:spPr>
              <a:xfrm>
                <a:off x="9468452" y="3114934"/>
                <a:ext cx="1655536"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39" name="Group 38">
              <a:extLst>
                <a:ext uri="{FF2B5EF4-FFF2-40B4-BE49-F238E27FC236}">
                  <a16:creationId xmlns:a16="http://schemas.microsoft.com/office/drawing/2014/main" id="{9C97E88F-86B8-48E5-89F8-7B89D6337A9E}"/>
                </a:ext>
              </a:extLst>
            </p:cNvPr>
            <p:cNvGrpSpPr/>
            <p:nvPr/>
          </p:nvGrpSpPr>
          <p:grpSpPr>
            <a:xfrm>
              <a:off x="2588358" y="2402221"/>
              <a:ext cx="7259760" cy="0"/>
              <a:chOff x="2588358" y="2665991"/>
              <a:chExt cx="7259760" cy="0"/>
            </a:xfrm>
          </p:grpSpPr>
          <p:cxnSp>
            <p:nvCxnSpPr>
              <p:cNvPr id="40" name="Straight Connector 39">
                <a:extLst>
                  <a:ext uri="{FF2B5EF4-FFF2-40B4-BE49-F238E27FC236}">
                    <a16:creationId xmlns:a16="http://schemas.microsoft.com/office/drawing/2014/main" id="{D523C942-0E66-409D-8260-EF20D10371F3}"/>
                  </a:ext>
                </a:extLst>
              </p:cNvPr>
              <p:cNvCxnSpPr>
                <a:cxnSpLocks/>
              </p:cNvCxnSpPr>
              <p:nvPr/>
            </p:nvCxnSpPr>
            <p:spPr>
              <a:xfrm>
                <a:off x="2588358" y="2665991"/>
                <a:ext cx="182245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A91DA9E-8F38-487E-8010-9AFBBF4C81E9}"/>
                  </a:ext>
                </a:extLst>
              </p:cNvPr>
              <p:cNvCxnSpPr>
                <a:cxnSpLocks/>
              </p:cNvCxnSpPr>
              <p:nvPr/>
            </p:nvCxnSpPr>
            <p:spPr>
              <a:xfrm>
                <a:off x="5307013" y="2665991"/>
                <a:ext cx="182245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0CB4882-D071-4438-BFE3-9A53C6BC6ECF}"/>
                  </a:ext>
                </a:extLst>
              </p:cNvPr>
              <p:cNvCxnSpPr>
                <a:cxnSpLocks/>
              </p:cNvCxnSpPr>
              <p:nvPr/>
            </p:nvCxnSpPr>
            <p:spPr>
              <a:xfrm>
                <a:off x="8025668" y="2665991"/>
                <a:ext cx="182245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BD6F74C8-1BAB-44E3-89ED-9F76896009B8}"/>
                </a:ext>
              </a:extLst>
            </p:cNvPr>
            <p:cNvGrpSpPr/>
            <p:nvPr/>
          </p:nvGrpSpPr>
          <p:grpSpPr>
            <a:xfrm>
              <a:off x="1312487" y="4937230"/>
              <a:ext cx="9907534" cy="849463"/>
              <a:chOff x="1312487" y="5201000"/>
              <a:chExt cx="9907534" cy="849463"/>
            </a:xfrm>
          </p:grpSpPr>
          <p:sp>
            <p:nvSpPr>
              <p:cNvPr id="48" name="TextBox 47">
                <a:extLst>
                  <a:ext uri="{FF2B5EF4-FFF2-40B4-BE49-F238E27FC236}">
                    <a16:creationId xmlns:a16="http://schemas.microsoft.com/office/drawing/2014/main" id="{FD4314A5-FB2B-47F4-B824-1B233BF99E33}"/>
                  </a:ext>
                </a:extLst>
              </p:cNvPr>
              <p:cNvSpPr txBox="1"/>
              <p:nvPr/>
            </p:nvSpPr>
            <p:spPr>
              <a:xfrm>
                <a:off x="1312487" y="5201000"/>
                <a:ext cx="1655536"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Scaling</a:t>
                </a:r>
              </a:p>
            </p:txBody>
          </p:sp>
          <p:sp>
            <p:nvSpPr>
              <p:cNvPr id="49" name="TextBox 48">
                <a:extLst>
                  <a:ext uri="{FF2B5EF4-FFF2-40B4-BE49-F238E27FC236}">
                    <a16:creationId xmlns:a16="http://schemas.microsoft.com/office/drawing/2014/main" id="{BB281C1C-234A-41B1-9B64-FB30C3C2A20E}"/>
                  </a:ext>
                </a:extLst>
              </p:cNvPr>
              <p:cNvSpPr txBox="1"/>
              <p:nvPr/>
            </p:nvSpPr>
            <p:spPr>
              <a:xfrm>
                <a:off x="3831369" y="5201000"/>
                <a:ext cx="2055082"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Networking</a:t>
                </a:r>
              </a:p>
            </p:txBody>
          </p:sp>
          <p:sp>
            <p:nvSpPr>
              <p:cNvPr id="50" name="TextBox 49">
                <a:extLst>
                  <a:ext uri="{FF2B5EF4-FFF2-40B4-BE49-F238E27FC236}">
                    <a16:creationId xmlns:a16="http://schemas.microsoft.com/office/drawing/2014/main" id="{AD861E37-95B2-4639-8C9E-ECA6683AC3F8}"/>
                  </a:ext>
                </a:extLst>
              </p:cNvPr>
              <p:cNvSpPr txBox="1"/>
              <p:nvPr/>
            </p:nvSpPr>
            <p:spPr>
              <a:xfrm>
                <a:off x="6749797" y="5201000"/>
                <a:ext cx="1655536"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51" name="TextBox 50">
                <a:extLst>
                  <a:ext uri="{FF2B5EF4-FFF2-40B4-BE49-F238E27FC236}">
                    <a16:creationId xmlns:a16="http://schemas.microsoft.com/office/drawing/2014/main" id="{07B3DE91-55C6-44A6-A79B-9C6F1238AB30}"/>
                  </a:ext>
                </a:extLst>
              </p:cNvPr>
              <p:cNvSpPr txBox="1"/>
              <p:nvPr/>
            </p:nvSpPr>
            <p:spPr>
              <a:xfrm>
                <a:off x="9372419" y="5201000"/>
                <a:ext cx="1847602"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52" name="Group 51">
              <a:extLst>
                <a:ext uri="{FF2B5EF4-FFF2-40B4-BE49-F238E27FC236}">
                  <a16:creationId xmlns:a16="http://schemas.microsoft.com/office/drawing/2014/main" id="{1E82005C-EE6C-4A83-BD1D-DF421FB9A676}"/>
                </a:ext>
              </a:extLst>
            </p:cNvPr>
            <p:cNvGrpSpPr/>
            <p:nvPr/>
          </p:nvGrpSpPr>
          <p:grpSpPr>
            <a:xfrm>
              <a:off x="2588358" y="4488287"/>
              <a:ext cx="7259760" cy="0"/>
              <a:chOff x="2588358" y="4752057"/>
              <a:chExt cx="7259760" cy="0"/>
            </a:xfrm>
          </p:grpSpPr>
          <p:cxnSp>
            <p:nvCxnSpPr>
              <p:cNvPr id="53" name="Straight Connector 52">
                <a:extLst>
                  <a:ext uri="{FF2B5EF4-FFF2-40B4-BE49-F238E27FC236}">
                    <a16:creationId xmlns:a16="http://schemas.microsoft.com/office/drawing/2014/main" id="{82AB9DCC-C3A3-450C-872B-94D118B7E91B}"/>
                  </a:ext>
                </a:extLst>
              </p:cNvPr>
              <p:cNvCxnSpPr>
                <a:cxnSpLocks/>
              </p:cNvCxnSpPr>
              <p:nvPr/>
            </p:nvCxnSpPr>
            <p:spPr>
              <a:xfrm>
                <a:off x="2588358" y="4752057"/>
                <a:ext cx="182245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F5D3A0B-1FD0-48BA-B50B-8029B48B4E4B}"/>
                  </a:ext>
                </a:extLst>
              </p:cNvPr>
              <p:cNvCxnSpPr>
                <a:cxnSpLocks/>
              </p:cNvCxnSpPr>
              <p:nvPr/>
            </p:nvCxnSpPr>
            <p:spPr>
              <a:xfrm>
                <a:off x="5307013" y="4752057"/>
                <a:ext cx="182245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1A655F7-53F1-47CC-B16D-FFA7AE799AB4}"/>
                  </a:ext>
                </a:extLst>
              </p:cNvPr>
              <p:cNvCxnSpPr>
                <a:cxnSpLocks/>
              </p:cNvCxnSpPr>
              <p:nvPr/>
            </p:nvCxnSpPr>
            <p:spPr>
              <a:xfrm>
                <a:off x="8025668" y="4752057"/>
                <a:ext cx="182245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32917A3B-25A4-41EF-B568-6AB0EFFEA041}"/>
                </a:ext>
              </a:extLst>
            </p:cNvPr>
            <p:cNvGrpSpPr/>
            <p:nvPr/>
          </p:nvGrpSpPr>
          <p:grpSpPr>
            <a:xfrm>
              <a:off x="1808468" y="2070434"/>
              <a:ext cx="663574" cy="663574"/>
              <a:chOff x="1808468" y="2334204"/>
              <a:chExt cx="663574" cy="663574"/>
            </a:xfrm>
          </p:grpSpPr>
          <p:sp>
            <p:nvSpPr>
              <p:cNvPr id="57" name="Oval 56">
                <a:extLst>
                  <a:ext uri="{FF2B5EF4-FFF2-40B4-BE49-F238E27FC236}">
                    <a16:creationId xmlns:a16="http://schemas.microsoft.com/office/drawing/2014/main" id="{8D783F4A-87DF-44DD-8F76-6E7452C9312A}"/>
                  </a:ext>
                </a:extLst>
              </p:cNvPr>
              <p:cNvSpPr/>
              <p:nvPr/>
            </p:nvSpPr>
            <p:spPr bwMode="auto">
              <a:xfrm rot="16200000">
                <a:off x="1808468" y="2334204"/>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58" name="Group 57">
                <a:extLst>
                  <a:ext uri="{FF2B5EF4-FFF2-40B4-BE49-F238E27FC236}">
                    <a16:creationId xmlns:a16="http://schemas.microsoft.com/office/drawing/2014/main" id="{EA4813C2-8E1B-42BF-B47F-687E2427187F}"/>
                  </a:ext>
                </a:extLst>
              </p:cNvPr>
              <p:cNvGrpSpPr/>
              <p:nvPr/>
            </p:nvGrpSpPr>
            <p:grpSpPr>
              <a:xfrm>
                <a:off x="1986878" y="2512613"/>
                <a:ext cx="306755" cy="306755"/>
                <a:chOff x="687388" y="1670050"/>
                <a:chExt cx="438150" cy="438150"/>
              </a:xfrm>
            </p:grpSpPr>
            <p:sp>
              <p:nvSpPr>
                <p:cNvPr id="59" name="Rectangle 5">
                  <a:extLst>
                    <a:ext uri="{FF2B5EF4-FFF2-40B4-BE49-F238E27FC236}">
                      <a16:creationId xmlns:a16="http://schemas.microsoft.com/office/drawing/2014/main" id="{914F4C18-FDD4-4F8E-98EF-16027FC9AECA}"/>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Line 6">
                  <a:extLst>
                    <a:ext uri="{FF2B5EF4-FFF2-40B4-BE49-F238E27FC236}">
                      <a16:creationId xmlns:a16="http://schemas.microsoft.com/office/drawing/2014/main" id="{FEF5336E-C8D0-4DDB-8714-2393A04AD179}"/>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Line 7">
                  <a:extLst>
                    <a:ext uri="{FF2B5EF4-FFF2-40B4-BE49-F238E27FC236}">
                      <a16:creationId xmlns:a16="http://schemas.microsoft.com/office/drawing/2014/main" id="{3602899C-D760-4323-8BF8-9455E71FD438}"/>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Line 8">
                  <a:extLst>
                    <a:ext uri="{FF2B5EF4-FFF2-40B4-BE49-F238E27FC236}">
                      <a16:creationId xmlns:a16="http://schemas.microsoft.com/office/drawing/2014/main" id="{66EB77D8-E349-4C36-9D04-A94CD44FF9F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4A9586F2-21F6-43A8-BC98-B6568B92E1E7}"/>
                </a:ext>
              </a:extLst>
            </p:cNvPr>
            <p:cNvGrpSpPr/>
            <p:nvPr/>
          </p:nvGrpSpPr>
          <p:grpSpPr>
            <a:xfrm>
              <a:off x="7245779" y="2070434"/>
              <a:ext cx="663574" cy="663574"/>
              <a:chOff x="7245779" y="2334204"/>
              <a:chExt cx="663574" cy="663574"/>
            </a:xfrm>
          </p:grpSpPr>
          <p:sp>
            <p:nvSpPr>
              <p:cNvPr id="64" name="Oval 63">
                <a:extLst>
                  <a:ext uri="{FF2B5EF4-FFF2-40B4-BE49-F238E27FC236}">
                    <a16:creationId xmlns:a16="http://schemas.microsoft.com/office/drawing/2014/main" id="{9B0617F7-5679-4792-9DDD-D0CA4A504C07}"/>
                  </a:ext>
                </a:extLst>
              </p:cNvPr>
              <p:cNvSpPr/>
              <p:nvPr/>
            </p:nvSpPr>
            <p:spPr bwMode="auto">
              <a:xfrm rot="16200000">
                <a:off x="7245779" y="2334204"/>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65" name="Group 64">
                <a:extLst>
                  <a:ext uri="{FF2B5EF4-FFF2-40B4-BE49-F238E27FC236}">
                    <a16:creationId xmlns:a16="http://schemas.microsoft.com/office/drawing/2014/main" id="{1C2CBE8D-E08A-45F5-BE4C-58F8FEE8A43C}"/>
                  </a:ext>
                </a:extLst>
              </p:cNvPr>
              <p:cNvGrpSpPr/>
              <p:nvPr/>
            </p:nvGrpSpPr>
            <p:grpSpPr>
              <a:xfrm>
                <a:off x="7402560" y="2527553"/>
                <a:ext cx="350012" cy="276875"/>
                <a:chOff x="629049" y="3399674"/>
                <a:chExt cx="505618" cy="399966"/>
              </a:xfrm>
            </p:grpSpPr>
            <p:sp>
              <p:nvSpPr>
                <p:cNvPr id="66" name="Freeform 12">
                  <a:extLst>
                    <a:ext uri="{FF2B5EF4-FFF2-40B4-BE49-F238E27FC236}">
                      <a16:creationId xmlns:a16="http://schemas.microsoft.com/office/drawing/2014/main" id="{98FDE32F-CE59-4FBC-B09A-D802B3C6683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14">
                  <a:extLst>
                    <a:ext uri="{FF2B5EF4-FFF2-40B4-BE49-F238E27FC236}">
                      <a16:creationId xmlns:a16="http://schemas.microsoft.com/office/drawing/2014/main" id="{C96B8243-311D-4D36-8A62-0E4C2C28B3E9}"/>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9" name="Group 68">
              <a:extLst>
                <a:ext uri="{FF2B5EF4-FFF2-40B4-BE49-F238E27FC236}">
                  <a16:creationId xmlns:a16="http://schemas.microsoft.com/office/drawing/2014/main" id="{79CF4966-F8EA-43B9-B09C-42D2781BE07C}"/>
                </a:ext>
              </a:extLst>
            </p:cNvPr>
            <p:cNvGrpSpPr/>
            <p:nvPr/>
          </p:nvGrpSpPr>
          <p:grpSpPr>
            <a:xfrm>
              <a:off x="9964433" y="2070434"/>
              <a:ext cx="663574" cy="663574"/>
              <a:chOff x="9964433" y="2334204"/>
              <a:chExt cx="663574" cy="663574"/>
            </a:xfrm>
          </p:grpSpPr>
          <p:sp>
            <p:nvSpPr>
              <p:cNvPr id="70" name="Oval 69">
                <a:extLst>
                  <a:ext uri="{FF2B5EF4-FFF2-40B4-BE49-F238E27FC236}">
                    <a16:creationId xmlns:a16="http://schemas.microsoft.com/office/drawing/2014/main" id="{61BE1F40-F192-4AC0-BB0C-40CBDEC6EB10}"/>
                  </a:ext>
                </a:extLst>
              </p:cNvPr>
              <p:cNvSpPr/>
              <p:nvPr/>
            </p:nvSpPr>
            <p:spPr bwMode="auto">
              <a:xfrm rot="16200000">
                <a:off x="9964433" y="2334204"/>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71" name="Group 70">
                <a:extLst>
                  <a:ext uri="{FF2B5EF4-FFF2-40B4-BE49-F238E27FC236}">
                    <a16:creationId xmlns:a16="http://schemas.microsoft.com/office/drawing/2014/main" id="{EF6D4838-7699-45E8-9B6C-CDB71A38AEB3}"/>
                  </a:ext>
                </a:extLst>
              </p:cNvPr>
              <p:cNvGrpSpPr/>
              <p:nvPr/>
            </p:nvGrpSpPr>
            <p:grpSpPr>
              <a:xfrm>
                <a:off x="10105421" y="2524823"/>
                <a:ext cx="381597" cy="282336"/>
                <a:chOff x="791765" y="3814239"/>
                <a:chExt cx="308968" cy="228600"/>
              </a:xfrm>
            </p:grpSpPr>
            <p:sp>
              <p:nvSpPr>
                <p:cNvPr id="72" name="Rectangle: Rounded Corners 71">
                  <a:extLst>
                    <a:ext uri="{FF2B5EF4-FFF2-40B4-BE49-F238E27FC236}">
                      <a16:creationId xmlns:a16="http://schemas.microsoft.com/office/drawing/2014/main" id="{21531A3E-3A66-4E2C-B0DF-4438168CB314}"/>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Rounded Corners 72">
                  <a:extLst>
                    <a:ext uri="{FF2B5EF4-FFF2-40B4-BE49-F238E27FC236}">
                      <a16:creationId xmlns:a16="http://schemas.microsoft.com/office/drawing/2014/main" id="{7D65D500-AD19-484C-9105-CEFAA9C5A225}"/>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74" name="Group 73">
              <a:extLst>
                <a:ext uri="{FF2B5EF4-FFF2-40B4-BE49-F238E27FC236}">
                  <a16:creationId xmlns:a16="http://schemas.microsoft.com/office/drawing/2014/main" id="{3C79684D-5FB7-4AE0-8327-4DB3CFCA3380}"/>
                </a:ext>
              </a:extLst>
            </p:cNvPr>
            <p:cNvGrpSpPr/>
            <p:nvPr/>
          </p:nvGrpSpPr>
          <p:grpSpPr>
            <a:xfrm>
              <a:off x="1808468" y="4156500"/>
              <a:ext cx="663574" cy="663574"/>
              <a:chOff x="1808468" y="4420270"/>
              <a:chExt cx="663574" cy="663574"/>
            </a:xfrm>
          </p:grpSpPr>
          <p:sp>
            <p:nvSpPr>
              <p:cNvPr id="75" name="Oval 74">
                <a:extLst>
                  <a:ext uri="{FF2B5EF4-FFF2-40B4-BE49-F238E27FC236}">
                    <a16:creationId xmlns:a16="http://schemas.microsoft.com/office/drawing/2014/main" id="{C653E01C-C7C6-4733-8610-09EFA7B0F81C}"/>
                  </a:ext>
                </a:extLst>
              </p:cNvPr>
              <p:cNvSpPr/>
              <p:nvPr/>
            </p:nvSpPr>
            <p:spPr bwMode="auto">
              <a:xfrm rot="16200000">
                <a:off x="1808468" y="4420270"/>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76" name="Group 75">
                <a:extLst>
                  <a:ext uri="{FF2B5EF4-FFF2-40B4-BE49-F238E27FC236}">
                    <a16:creationId xmlns:a16="http://schemas.microsoft.com/office/drawing/2014/main" id="{7409D21F-3296-487E-B0CE-0B59ABF1AF41}"/>
                  </a:ext>
                </a:extLst>
              </p:cNvPr>
              <p:cNvGrpSpPr/>
              <p:nvPr/>
            </p:nvGrpSpPr>
            <p:grpSpPr>
              <a:xfrm>
                <a:off x="1991229" y="4600527"/>
                <a:ext cx="311675" cy="303058"/>
                <a:chOff x="3287713" y="3454400"/>
                <a:chExt cx="344488" cy="334963"/>
              </a:xfrm>
            </p:grpSpPr>
            <p:sp>
              <p:nvSpPr>
                <p:cNvPr id="77" name="Freeform 34">
                  <a:extLst>
                    <a:ext uri="{FF2B5EF4-FFF2-40B4-BE49-F238E27FC236}">
                      <a16:creationId xmlns:a16="http://schemas.microsoft.com/office/drawing/2014/main" id="{FC1AFCE0-38E7-4FC8-A86D-9B7DFCD067C1}"/>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5">
                  <a:extLst>
                    <a:ext uri="{FF2B5EF4-FFF2-40B4-BE49-F238E27FC236}">
                      <a16:creationId xmlns:a16="http://schemas.microsoft.com/office/drawing/2014/main" id="{70806FC9-BB83-4999-B023-E919BFA79BDA}"/>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Line 36">
                  <a:extLst>
                    <a:ext uri="{FF2B5EF4-FFF2-40B4-BE49-F238E27FC236}">
                      <a16:creationId xmlns:a16="http://schemas.microsoft.com/office/drawing/2014/main" id="{280FCA4A-A148-4694-BBEE-800969900F59}"/>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8590BD32-25ED-4C14-8C01-C10FC24AE637}"/>
                </a:ext>
              </a:extLst>
            </p:cNvPr>
            <p:cNvGrpSpPr/>
            <p:nvPr/>
          </p:nvGrpSpPr>
          <p:grpSpPr>
            <a:xfrm>
              <a:off x="4527124" y="4156500"/>
              <a:ext cx="663574" cy="663574"/>
              <a:chOff x="4527124" y="4420270"/>
              <a:chExt cx="663574" cy="663574"/>
            </a:xfrm>
          </p:grpSpPr>
          <p:sp>
            <p:nvSpPr>
              <p:cNvPr id="81" name="Oval 80">
                <a:extLst>
                  <a:ext uri="{FF2B5EF4-FFF2-40B4-BE49-F238E27FC236}">
                    <a16:creationId xmlns:a16="http://schemas.microsoft.com/office/drawing/2014/main" id="{34F2FE50-7C9A-4A9B-BB12-ECDABA1E5EBF}"/>
                  </a:ext>
                </a:extLst>
              </p:cNvPr>
              <p:cNvSpPr/>
              <p:nvPr/>
            </p:nvSpPr>
            <p:spPr bwMode="auto">
              <a:xfrm rot="16200000">
                <a:off x="4527124" y="4420270"/>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82" name="Group 81">
                <a:extLst>
                  <a:ext uri="{FF2B5EF4-FFF2-40B4-BE49-F238E27FC236}">
                    <a16:creationId xmlns:a16="http://schemas.microsoft.com/office/drawing/2014/main" id="{1D9AE10C-205C-4389-98FA-CA0CBD79A8F9}"/>
                  </a:ext>
                </a:extLst>
              </p:cNvPr>
              <p:cNvGrpSpPr/>
              <p:nvPr/>
            </p:nvGrpSpPr>
            <p:grpSpPr>
              <a:xfrm>
                <a:off x="4662517" y="4590637"/>
                <a:ext cx="392768" cy="322891"/>
                <a:chOff x="5048251" y="6030913"/>
                <a:chExt cx="523875" cy="434976"/>
              </a:xfrm>
            </p:grpSpPr>
            <p:sp>
              <p:nvSpPr>
                <p:cNvPr id="83" name="Oval 18">
                  <a:extLst>
                    <a:ext uri="{FF2B5EF4-FFF2-40B4-BE49-F238E27FC236}">
                      <a16:creationId xmlns:a16="http://schemas.microsoft.com/office/drawing/2014/main" id="{90311EEF-6837-4BD2-A7A5-9CC956C7214B}"/>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Oval 19">
                  <a:extLst>
                    <a:ext uri="{FF2B5EF4-FFF2-40B4-BE49-F238E27FC236}">
                      <a16:creationId xmlns:a16="http://schemas.microsoft.com/office/drawing/2014/main" id="{B4690362-541A-4717-B599-960951AB7DB5}"/>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0">
                  <a:extLst>
                    <a:ext uri="{FF2B5EF4-FFF2-40B4-BE49-F238E27FC236}">
                      <a16:creationId xmlns:a16="http://schemas.microsoft.com/office/drawing/2014/main" id="{A0B70C60-4F77-4FD8-A709-6DCCCD2F9F6F}"/>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Line 21">
                  <a:extLst>
                    <a:ext uri="{FF2B5EF4-FFF2-40B4-BE49-F238E27FC236}">
                      <a16:creationId xmlns:a16="http://schemas.microsoft.com/office/drawing/2014/main" id="{756F5521-6968-479D-8DDC-CD195498064B}"/>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Line 22">
                  <a:extLst>
                    <a:ext uri="{FF2B5EF4-FFF2-40B4-BE49-F238E27FC236}">
                      <a16:creationId xmlns:a16="http://schemas.microsoft.com/office/drawing/2014/main" id="{A5959137-D2BA-42CA-B1BA-0D9C838CE386}"/>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23">
                  <a:extLst>
                    <a:ext uri="{FF2B5EF4-FFF2-40B4-BE49-F238E27FC236}">
                      <a16:creationId xmlns:a16="http://schemas.microsoft.com/office/drawing/2014/main" id="{DA167D15-500D-4031-89F0-8E2468EF86D9}"/>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4">
                  <a:extLst>
                    <a:ext uri="{FF2B5EF4-FFF2-40B4-BE49-F238E27FC236}">
                      <a16:creationId xmlns:a16="http://schemas.microsoft.com/office/drawing/2014/main" id="{30E0DCF8-D83B-4858-B156-A2AB11E38DDF}"/>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25">
                  <a:extLst>
                    <a:ext uri="{FF2B5EF4-FFF2-40B4-BE49-F238E27FC236}">
                      <a16:creationId xmlns:a16="http://schemas.microsoft.com/office/drawing/2014/main" id="{73587EA2-A991-42FC-ABC6-D8CAF0745AB4}"/>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26">
                  <a:extLst>
                    <a:ext uri="{FF2B5EF4-FFF2-40B4-BE49-F238E27FC236}">
                      <a16:creationId xmlns:a16="http://schemas.microsoft.com/office/drawing/2014/main" id="{34CAE249-751C-4CC7-B278-476E3516ABD2}"/>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27">
                  <a:extLst>
                    <a:ext uri="{FF2B5EF4-FFF2-40B4-BE49-F238E27FC236}">
                      <a16:creationId xmlns:a16="http://schemas.microsoft.com/office/drawing/2014/main" id="{33E81CB3-FCD5-433B-8BEC-B1E508978EE2}"/>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Line 28">
                  <a:extLst>
                    <a:ext uri="{FF2B5EF4-FFF2-40B4-BE49-F238E27FC236}">
                      <a16:creationId xmlns:a16="http://schemas.microsoft.com/office/drawing/2014/main" id="{6D45F6BE-AFD4-44D2-BAD0-DD89DCEAC1C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Line 29">
                  <a:extLst>
                    <a:ext uri="{FF2B5EF4-FFF2-40B4-BE49-F238E27FC236}">
                      <a16:creationId xmlns:a16="http://schemas.microsoft.com/office/drawing/2014/main" id="{07F42FFD-FAC3-483A-8663-ADAB827394AA}"/>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Line 30">
                  <a:extLst>
                    <a:ext uri="{FF2B5EF4-FFF2-40B4-BE49-F238E27FC236}">
                      <a16:creationId xmlns:a16="http://schemas.microsoft.com/office/drawing/2014/main" id="{79D755EE-E57C-405B-9EF3-E5D00F36E240}"/>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7" name="Group 116">
              <a:extLst>
                <a:ext uri="{FF2B5EF4-FFF2-40B4-BE49-F238E27FC236}">
                  <a16:creationId xmlns:a16="http://schemas.microsoft.com/office/drawing/2014/main" id="{0FEDA7AF-D4ED-43A5-B60D-3C866B05A60E}"/>
                </a:ext>
              </a:extLst>
            </p:cNvPr>
            <p:cNvGrpSpPr/>
            <p:nvPr/>
          </p:nvGrpSpPr>
          <p:grpSpPr>
            <a:xfrm>
              <a:off x="7245779" y="4156500"/>
              <a:ext cx="663574" cy="663574"/>
              <a:chOff x="7245779" y="4420270"/>
              <a:chExt cx="663574" cy="663574"/>
            </a:xfrm>
          </p:grpSpPr>
          <p:sp>
            <p:nvSpPr>
              <p:cNvPr id="118" name="Oval 117">
                <a:extLst>
                  <a:ext uri="{FF2B5EF4-FFF2-40B4-BE49-F238E27FC236}">
                    <a16:creationId xmlns:a16="http://schemas.microsoft.com/office/drawing/2014/main" id="{F276E840-B8AA-41F0-8765-A87BB557B8A3}"/>
                  </a:ext>
                </a:extLst>
              </p:cNvPr>
              <p:cNvSpPr/>
              <p:nvPr/>
            </p:nvSpPr>
            <p:spPr bwMode="auto">
              <a:xfrm rot="16200000">
                <a:off x="7245779" y="4420270"/>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119" name="Group 118">
                <a:extLst>
                  <a:ext uri="{FF2B5EF4-FFF2-40B4-BE49-F238E27FC236}">
                    <a16:creationId xmlns:a16="http://schemas.microsoft.com/office/drawing/2014/main" id="{38965043-5C63-40BF-87BE-43375EF5C1E7}"/>
                  </a:ext>
                </a:extLst>
              </p:cNvPr>
              <p:cNvGrpSpPr/>
              <p:nvPr/>
            </p:nvGrpSpPr>
            <p:grpSpPr>
              <a:xfrm>
                <a:off x="7400015" y="4574506"/>
                <a:ext cx="355101" cy="355101"/>
                <a:chOff x="5775325" y="6122988"/>
                <a:chExt cx="436563" cy="436563"/>
              </a:xfrm>
            </p:grpSpPr>
            <p:sp>
              <p:nvSpPr>
                <p:cNvPr id="120" name="Freeform 34">
                  <a:extLst>
                    <a:ext uri="{FF2B5EF4-FFF2-40B4-BE49-F238E27FC236}">
                      <a16:creationId xmlns:a16="http://schemas.microsoft.com/office/drawing/2014/main" id="{2CE9A780-1A88-4552-8FB2-EC5614E1A0AC}"/>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35">
                  <a:extLst>
                    <a:ext uri="{FF2B5EF4-FFF2-40B4-BE49-F238E27FC236}">
                      <a16:creationId xmlns:a16="http://schemas.microsoft.com/office/drawing/2014/main" id="{1BBE8B2D-396F-4C65-BE00-80436DE39AE2}"/>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Line 36">
                  <a:extLst>
                    <a:ext uri="{FF2B5EF4-FFF2-40B4-BE49-F238E27FC236}">
                      <a16:creationId xmlns:a16="http://schemas.microsoft.com/office/drawing/2014/main" id="{DE94218B-1B61-4FFD-B738-290C030FD195}"/>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23" name="Group 122">
              <a:extLst>
                <a:ext uri="{FF2B5EF4-FFF2-40B4-BE49-F238E27FC236}">
                  <a16:creationId xmlns:a16="http://schemas.microsoft.com/office/drawing/2014/main" id="{B9D657CC-262C-4282-8478-73498C0A9F89}"/>
                </a:ext>
              </a:extLst>
            </p:cNvPr>
            <p:cNvGrpSpPr/>
            <p:nvPr/>
          </p:nvGrpSpPr>
          <p:grpSpPr>
            <a:xfrm>
              <a:off x="9964433" y="4156500"/>
              <a:ext cx="663574" cy="663574"/>
              <a:chOff x="9964433" y="4420270"/>
              <a:chExt cx="663574" cy="663574"/>
            </a:xfrm>
          </p:grpSpPr>
          <p:sp>
            <p:nvSpPr>
              <p:cNvPr id="124" name="Oval 123">
                <a:extLst>
                  <a:ext uri="{FF2B5EF4-FFF2-40B4-BE49-F238E27FC236}">
                    <a16:creationId xmlns:a16="http://schemas.microsoft.com/office/drawing/2014/main" id="{6AD38193-B331-41EE-B8A8-DE5E274A7777}"/>
                  </a:ext>
                </a:extLst>
              </p:cNvPr>
              <p:cNvSpPr/>
              <p:nvPr/>
            </p:nvSpPr>
            <p:spPr bwMode="auto">
              <a:xfrm rot="16200000">
                <a:off x="9964433" y="4420270"/>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125" name="Group 124">
                <a:extLst>
                  <a:ext uri="{FF2B5EF4-FFF2-40B4-BE49-F238E27FC236}">
                    <a16:creationId xmlns:a16="http://schemas.microsoft.com/office/drawing/2014/main" id="{6F942D92-DAE1-42D0-A8AF-56DC91B82180}"/>
                  </a:ext>
                </a:extLst>
              </p:cNvPr>
              <p:cNvGrpSpPr/>
              <p:nvPr/>
            </p:nvGrpSpPr>
            <p:grpSpPr>
              <a:xfrm>
                <a:off x="10109185" y="4604869"/>
                <a:ext cx="374079" cy="294377"/>
                <a:chOff x="6515100" y="6343650"/>
                <a:chExt cx="461963" cy="363537"/>
              </a:xfrm>
            </p:grpSpPr>
            <p:sp>
              <p:nvSpPr>
                <p:cNvPr id="130" name="Freeform 40">
                  <a:extLst>
                    <a:ext uri="{FF2B5EF4-FFF2-40B4-BE49-F238E27FC236}">
                      <a16:creationId xmlns:a16="http://schemas.microsoft.com/office/drawing/2014/main" id="{895AEEE8-B6E9-4A42-991D-A8EF6367686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Line 41">
                  <a:extLst>
                    <a:ext uri="{FF2B5EF4-FFF2-40B4-BE49-F238E27FC236}">
                      <a16:creationId xmlns:a16="http://schemas.microsoft.com/office/drawing/2014/main" id="{F0509547-A8A1-4F05-955C-01B19F721B35}"/>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Line 45">
                  <a:extLst>
                    <a:ext uri="{FF2B5EF4-FFF2-40B4-BE49-F238E27FC236}">
                      <a16:creationId xmlns:a16="http://schemas.microsoft.com/office/drawing/2014/main" id="{B272833B-140E-4909-91FB-1CD4971CE924}"/>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EB660A2E-7251-43F8-B2B2-23F18139A2E1}"/>
                  </a:ext>
                </a:extLst>
              </p:cNvPr>
              <p:cNvGrpSpPr/>
              <p:nvPr/>
            </p:nvGrpSpPr>
            <p:grpSpPr>
              <a:xfrm flipV="1">
                <a:off x="10451515" y="4729950"/>
                <a:ext cx="119693" cy="109913"/>
                <a:chOff x="10860573" y="4995622"/>
                <a:chExt cx="119693" cy="151971"/>
              </a:xfrm>
            </p:grpSpPr>
            <p:sp>
              <p:nvSpPr>
                <p:cNvPr id="127" name="Line 7">
                  <a:extLst>
                    <a:ext uri="{FF2B5EF4-FFF2-40B4-BE49-F238E27FC236}">
                      <a16:creationId xmlns:a16="http://schemas.microsoft.com/office/drawing/2014/main" id="{E1699966-3A3B-4DF9-AE24-DF7C6741CC6D}"/>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Line 8">
                  <a:extLst>
                    <a:ext uri="{FF2B5EF4-FFF2-40B4-BE49-F238E27FC236}">
                      <a16:creationId xmlns:a16="http://schemas.microsoft.com/office/drawing/2014/main" id="{9A9D8992-00C4-4E28-B48D-9066C5D77EE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Line 9">
                  <a:extLst>
                    <a:ext uri="{FF2B5EF4-FFF2-40B4-BE49-F238E27FC236}">
                      <a16:creationId xmlns:a16="http://schemas.microsoft.com/office/drawing/2014/main" id="{63F8FDF3-E16E-4AC2-9E30-7F41BA9CEDBD}"/>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33" name="Group 132">
              <a:extLst>
                <a:ext uri="{FF2B5EF4-FFF2-40B4-BE49-F238E27FC236}">
                  <a16:creationId xmlns:a16="http://schemas.microsoft.com/office/drawing/2014/main" id="{F4C81B05-9540-427A-BE21-035C1C07133A}"/>
                </a:ext>
              </a:extLst>
            </p:cNvPr>
            <p:cNvGrpSpPr/>
            <p:nvPr/>
          </p:nvGrpSpPr>
          <p:grpSpPr>
            <a:xfrm>
              <a:off x="4527124" y="2070434"/>
              <a:ext cx="663574" cy="663574"/>
              <a:chOff x="4527124" y="2334204"/>
              <a:chExt cx="663574" cy="663574"/>
            </a:xfrm>
          </p:grpSpPr>
          <p:sp>
            <p:nvSpPr>
              <p:cNvPr id="134" name="Oval 133">
                <a:extLst>
                  <a:ext uri="{FF2B5EF4-FFF2-40B4-BE49-F238E27FC236}">
                    <a16:creationId xmlns:a16="http://schemas.microsoft.com/office/drawing/2014/main" id="{CD0B40DD-F263-41A6-9F35-66614806AB93}"/>
                  </a:ext>
                </a:extLst>
              </p:cNvPr>
              <p:cNvSpPr/>
              <p:nvPr/>
            </p:nvSpPr>
            <p:spPr bwMode="auto">
              <a:xfrm rot="16200000">
                <a:off x="4527124" y="2334204"/>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135" name="Group 134">
                <a:extLst>
                  <a:ext uri="{FF2B5EF4-FFF2-40B4-BE49-F238E27FC236}">
                    <a16:creationId xmlns:a16="http://schemas.microsoft.com/office/drawing/2014/main" id="{827A0421-95CD-49CB-A60A-75CA3C82F4C9}"/>
                  </a:ext>
                </a:extLst>
              </p:cNvPr>
              <p:cNvGrpSpPr/>
              <p:nvPr/>
            </p:nvGrpSpPr>
            <p:grpSpPr>
              <a:xfrm>
                <a:off x="4677196" y="2485020"/>
                <a:ext cx="363431" cy="361942"/>
                <a:chOff x="255588" y="3119438"/>
                <a:chExt cx="387350" cy="385763"/>
              </a:xfrm>
            </p:grpSpPr>
            <p:sp>
              <p:nvSpPr>
                <p:cNvPr id="136" name="Oval 49">
                  <a:extLst>
                    <a:ext uri="{FF2B5EF4-FFF2-40B4-BE49-F238E27FC236}">
                      <a16:creationId xmlns:a16="http://schemas.microsoft.com/office/drawing/2014/main" id="{5E41825E-7E8F-4D92-BC8B-B7E3661D22E3}"/>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50">
                  <a:extLst>
                    <a:ext uri="{FF2B5EF4-FFF2-40B4-BE49-F238E27FC236}">
                      <a16:creationId xmlns:a16="http://schemas.microsoft.com/office/drawing/2014/main" id="{8F4E8FD0-C865-4946-A159-E820FA44260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51">
                  <a:extLst>
                    <a:ext uri="{FF2B5EF4-FFF2-40B4-BE49-F238E27FC236}">
                      <a16:creationId xmlns:a16="http://schemas.microsoft.com/office/drawing/2014/main" id="{4C6AB54E-2419-45C0-927C-3E827DDEED50}"/>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5" name="Title 3">
            <a:extLst>
              <a:ext uri="{FF2B5EF4-FFF2-40B4-BE49-F238E27FC236}">
                <a16:creationId xmlns:a16="http://schemas.microsoft.com/office/drawing/2014/main" id="{A7BE4DDC-3E00-42A8-940B-4D612D91314D}"/>
              </a:ext>
            </a:extLst>
          </p:cNvPr>
          <p:cNvSpPr txBox="1">
            <a:spLocks/>
          </p:cNvSpPr>
          <p:nvPr/>
        </p:nvSpPr>
        <p:spPr>
          <a:xfrm>
            <a:off x="7988695" y="632779"/>
            <a:ext cx="2107941" cy="411162"/>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spc="-50" dirty="0">
                <a:solidFill>
                  <a:srgbClr val="0078D4"/>
                </a:solidFill>
              </a:rPr>
              <a:t>Kubernetes</a:t>
            </a:r>
            <a:endParaRPr lang="en-US" spc="-50" dirty="0">
              <a:solidFill>
                <a:srgbClr val="3C3C41"/>
              </a:solidFill>
            </a:endParaRPr>
          </a:p>
        </p:txBody>
      </p:sp>
    </p:spTree>
    <p:extLst>
      <p:ext uri="{BB962C8B-B14F-4D97-AF65-F5344CB8AC3E}">
        <p14:creationId xmlns:p14="http://schemas.microsoft.com/office/powerpoint/2010/main" val="392994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FC7033-06B4-1AF1-E096-333238F584E0}"/>
              </a:ext>
            </a:extLst>
          </p:cNvPr>
          <p:cNvSpPr>
            <a:spLocks noGrp="1"/>
          </p:cNvSpPr>
          <p:nvPr>
            <p:ph type="title"/>
          </p:nvPr>
        </p:nvSpPr>
        <p:spPr/>
        <p:txBody>
          <a:bodyPr/>
          <a:lstStyle/>
          <a:p>
            <a:r>
              <a:rPr lang="en-US" dirty="0"/>
              <a:t>Considerations: Security</a:t>
            </a:r>
            <a:endParaRPr lang="en-SI" dirty="0"/>
          </a:p>
        </p:txBody>
      </p:sp>
      <p:sp>
        <p:nvSpPr>
          <p:cNvPr id="4" name="Footer Placeholder 3">
            <a:extLst>
              <a:ext uri="{FF2B5EF4-FFF2-40B4-BE49-F238E27FC236}">
                <a16:creationId xmlns:a16="http://schemas.microsoft.com/office/drawing/2014/main" id="{F9C3B3A8-B319-3A4D-B5C4-740CFD2DAC28}"/>
              </a:ext>
            </a:extLst>
          </p:cNvPr>
          <p:cNvSpPr>
            <a:spLocks noGrp="1"/>
          </p:cNvSpPr>
          <p:nvPr>
            <p:ph type="ftr" sz="quarter" idx="11"/>
          </p:nvPr>
        </p:nvSpPr>
        <p:spPr/>
        <p:txBody>
          <a:bodyPr/>
          <a:lstStyle/>
          <a:p>
            <a:r>
              <a:rPr lang="en-US">
                <a:solidFill>
                  <a:schemeClr val="bg1">
                    <a:lumMod val="65000"/>
                  </a:schemeClr>
                </a:solidFill>
              </a:rPr>
              <a:t>© Microsoft Corporation                                                                                  								                                Azure </a:t>
            </a:r>
          </a:p>
        </p:txBody>
      </p:sp>
      <p:sp>
        <p:nvSpPr>
          <p:cNvPr id="8" name="Rectangle 2">
            <a:extLst>
              <a:ext uri="{FF2B5EF4-FFF2-40B4-BE49-F238E27FC236}">
                <a16:creationId xmlns:a16="http://schemas.microsoft.com/office/drawing/2014/main" id="{44B1EFC2-BB27-DBDB-0063-E0BB80BCA34A}"/>
              </a:ext>
            </a:extLst>
          </p:cNvPr>
          <p:cNvSpPr>
            <a:spLocks noGrp="1" noChangeArrowheads="1"/>
          </p:cNvSpPr>
          <p:nvPr>
            <p:ph idx="1"/>
          </p:nvPr>
        </p:nvSpPr>
        <p:spPr bwMode="auto">
          <a:xfrm>
            <a:off x="369093" y="1397477"/>
            <a:ext cx="11264408" cy="54200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8069" tIns="77763" rIns="0" bIns="7776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SI" sz="1800" dirty="0">
                <a:solidFill>
                  <a:srgbClr val="161616"/>
                </a:solidFill>
                <a:latin typeface="Segoe UI" panose="020B0502040204020203" pitchFamily="34" charset="0"/>
              </a:rPr>
              <a:t>G</a:t>
            </a:r>
            <a:r>
              <a:rPr lang="en-SI" altLang="en-SI" sz="1800" dirty="0">
                <a:solidFill>
                  <a:srgbClr val="161616"/>
                </a:solidFill>
                <a:latin typeface="Segoe UI" panose="020B0502040204020203" pitchFamily="34" charset="0"/>
              </a:rPr>
              <a:t>et familiar with the Azure policies that will be inherited by the clusters</a:t>
            </a:r>
          </a:p>
          <a:p>
            <a:pPr marL="0" marR="0" lvl="0" indent="0" algn="l" defTabSz="914400" rtl="0" eaLnBrk="0" fontAlgn="base" latinLnBrk="0" hangingPunct="0">
              <a:lnSpc>
                <a:spcPct val="100000"/>
              </a:lnSpc>
              <a:spcBef>
                <a:spcPct val="0"/>
              </a:spcBef>
              <a:spcAft>
                <a:spcPct val="0"/>
              </a:spcAft>
              <a:buClrTx/>
              <a:buSzTx/>
              <a:tabLst/>
            </a:pPr>
            <a:endParaRPr lang="en-US" altLang="en-SI" sz="1800" dirty="0">
              <a:solidFill>
                <a:srgbClr val="161616"/>
              </a:solidFill>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SI" altLang="en-SI" sz="1800" dirty="0">
                <a:solidFill>
                  <a:srgbClr val="161616"/>
                </a:solidFill>
                <a:latin typeface="Segoe UI" panose="020B0502040204020203" pitchFamily="34" charset="0"/>
              </a:rPr>
              <a:t>Decide whether the cluster's control plane should be accessible via the internet</a:t>
            </a:r>
            <a:endParaRPr lang="en-US" altLang="en-SI" sz="1800" dirty="0">
              <a:solidFill>
                <a:srgbClr val="161616"/>
              </a:solidFill>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SI" sz="18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SzTx/>
            </a:pPr>
            <a:r>
              <a:rPr lang="en-US" sz="1800" dirty="0">
                <a:solidFill>
                  <a:srgbClr val="161616"/>
                </a:solidFill>
                <a:latin typeface="Segoe UI" panose="020B0502040204020203" pitchFamily="34" charset="0"/>
              </a:rPr>
              <a:t>Evaluate using the built-in </a:t>
            </a:r>
            <a:r>
              <a:rPr lang="en-US" sz="1800" dirty="0" err="1">
                <a:solidFill>
                  <a:srgbClr val="161616"/>
                </a:solidFill>
                <a:latin typeface="Segoe UI" panose="020B0502040204020203" pitchFamily="34" charset="0"/>
                <a:hlinkClick r:id="rId3">
                  <a:extLst>
                    <a:ext uri="{A12FA001-AC4F-418D-AE19-62706E023703}">
                      <ahyp:hlinkClr xmlns:ahyp="http://schemas.microsoft.com/office/drawing/2018/hyperlinkcolor" val="tx"/>
                    </a:ext>
                  </a:extLst>
                </a:hlinkClick>
              </a:rPr>
              <a:t>AppArmor</a:t>
            </a:r>
            <a:r>
              <a:rPr lang="en-US" sz="1800" dirty="0">
                <a:solidFill>
                  <a:srgbClr val="161616"/>
                </a:solidFill>
                <a:latin typeface="Segoe UI" panose="020B0502040204020203" pitchFamily="34" charset="0"/>
              </a:rPr>
              <a:t> Linux security module </a:t>
            </a:r>
          </a:p>
          <a:p>
            <a:pPr defTabSz="914400" eaLnBrk="0" fontAlgn="base" hangingPunct="0">
              <a:spcBef>
                <a:spcPct val="0"/>
              </a:spcBef>
              <a:spcAft>
                <a:spcPct val="0"/>
              </a:spcAft>
              <a:buSzTx/>
            </a:pPr>
            <a:endParaRPr kumimoji="0" lang="en-US" altLang="en-SI" sz="1800" b="0" i="0" u="none" strike="noStrike" cap="none" normalizeH="0" baseline="0" dirty="0">
              <a:ln>
                <a:noFill/>
              </a:ln>
              <a:solidFill>
                <a:srgbClr val="161616"/>
              </a:solidFill>
              <a:effectLst/>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solidFill>
                  <a:srgbClr val="161616"/>
                </a:solidFill>
                <a:latin typeface="Segoe UI" panose="020B0502040204020203" pitchFamily="34" charset="0"/>
              </a:rPr>
              <a:t>Evaluate using seccomp (secure computing) at the process level</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solidFill>
                <a:srgbClr val="161616"/>
              </a:solidFill>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solidFill>
                  <a:srgbClr val="161616"/>
                </a:solidFill>
                <a:latin typeface="Segoe UI" panose="020B0502040204020203" pitchFamily="34" charset="0"/>
              </a:rPr>
              <a:t>Decide whether your container registry is accessible via the internet, or only within a specific virtual network.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solidFill>
                <a:srgbClr val="161616"/>
              </a:solidFill>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solidFill>
                  <a:srgbClr val="161616"/>
                </a:solidFill>
                <a:latin typeface="Segoe UI" panose="020B0502040204020203" pitchFamily="34" charset="0"/>
              </a:rPr>
              <a:t>Decide whether your private container registry will be shared across multiple landing zones or if you'll deploy a dedicated container registry to each landing zone subscription.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1800" b="0" i="0" u="none" strike="noStrike" cap="none" normalizeH="0" baseline="0" dirty="0">
              <a:ln>
                <a:noFill/>
              </a:ln>
              <a:solidFill>
                <a:srgbClr val="161616"/>
              </a:solidFill>
              <a:effectLst/>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using a security solution like Microsoft Defender for Kubernetes for threat detection.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scanning your container images for vulnerabilities.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disabling </a:t>
            </a:r>
            <a:r>
              <a:rPr kumimoji="0" lang="en-US" altLang="en-SI" sz="1800" b="1" i="0" u="none" strike="noStrike" cap="none" normalizeH="0" baseline="0" dirty="0">
                <a:ln>
                  <a:noFill/>
                </a:ln>
                <a:solidFill>
                  <a:schemeClr val="tx1"/>
                </a:solidFill>
                <a:effectLst/>
                <a:latin typeface="Arial" panose="020B0604020202020204" pitchFamily="34" charset="0"/>
              </a:rPr>
              <a:t>Microsoft Defender for servers </a:t>
            </a:r>
            <a:r>
              <a:rPr kumimoji="0" lang="en-US" altLang="en-SI" sz="1800" b="0" i="0" u="none" strike="noStrike" cap="none" normalizeH="0" baseline="0" dirty="0">
                <a:ln>
                  <a:noFill/>
                </a:ln>
                <a:solidFill>
                  <a:schemeClr val="tx1"/>
                </a:solidFill>
                <a:effectLst/>
                <a:latin typeface="Arial" panose="020B0604020202020204" pitchFamily="34" charset="0"/>
              </a:rPr>
              <a:t>in the AKS subscription if there are no non-AKS virtual machines, to avoid unnecessary costs.</a:t>
            </a:r>
            <a:endParaRPr kumimoji="0" lang="en-SI" altLang="en-SI" sz="1800" b="0" i="0" u="none" strike="noStrike" cap="none" normalizeH="0" baseline="0" dirty="0">
              <a:ln>
                <a:noFill/>
              </a:ln>
              <a:solidFill>
                <a:schemeClr val="tx1"/>
              </a:solidFill>
              <a:effectLst/>
              <a:latin typeface="Arial" panose="020B0604020202020204" pitchFamily="34" charset="0"/>
            </a:endParaRPr>
          </a:p>
        </p:txBody>
      </p:sp>
      <p:pic>
        <p:nvPicPr>
          <p:cNvPr id="10" name="Picture 9" descr="A blue shield with two people&#10;&#10;Description automatically generated with medium confidence">
            <a:extLst>
              <a:ext uri="{FF2B5EF4-FFF2-40B4-BE49-F238E27FC236}">
                <a16:creationId xmlns:a16="http://schemas.microsoft.com/office/drawing/2014/main" id="{BEFCA681-2C38-4FB9-FC47-48285C4CD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31202" y="127321"/>
            <a:ext cx="880271" cy="880271"/>
          </a:xfrm>
          <a:prstGeom prst="rect">
            <a:avLst/>
          </a:prstGeom>
        </p:spPr>
      </p:pic>
    </p:spTree>
    <p:extLst>
      <p:ext uri="{BB962C8B-B14F-4D97-AF65-F5344CB8AC3E}">
        <p14:creationId xmlns:p14="http://schemas.microsoft.com/office/powerpoint/2010/main" val="33760494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FC7033-06B4-1AF1-E096-333238F584E0}"/>
              </a:ext>
            </a:extLst>
          </p:cNvPr>
          <p:cNvSpPr>
            <a:spLocks noGrp="1"/>
          </p:cNvSpPr>
          <p:nvPr>
            <p:ph type="title"/>
          </p:nvPr>
        </p:nvSpPr>
        <p:spPr/>
        <p:txBody>
          <a:bodyPr/>
          <a:lstStyle/>
          <a:p>
            <a:r>
              <a:rPr lang="en-US" dirty="0"/>
              <a:t>Recommendation: Security</a:t>
            </a:r>
            <a:endParaRPr lang="en-SI" dirty="0"/>
          </a:p>
        </p:txBody>
      </p:sp>
      <p:sp>
        <p:nvSpPr>
          <p:cNvPr id="8" name="Rectangle 2">
            <a:extLst>
              <a:ext uri="{FF2B5EF4-FFF2-40B4-BE49-F238E27FC236}">
                <a16:creationId xmlns:a16="http://schemas.microsoft.com/office/drawing/2014/main" id="{44B1EFC2-BB27-DBDB-0063-E0BB80BCA34A}"/>
              </a:ext>
            </a:extLst>
          </p:cNvPr>
          <p:cNvSpPr>
            <a:spLocks noGrp="1" noChangeArrowheads="1"/>
          </p:cNvSpPr>
          <p:nvPr>
            <p:ph idx="1"/>
          </p:nvPr>
        </p:nvSpPr>
        <p:spPr bwMode="auto">
          <a:xfrm>
            <a:off x="369093" y="1876686"/>
            <a:ext cx="11264408" cy="40350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8069" tIns="77763" rIns="0" bIns="77763" numCol="1" anchor="ctr" anchorCtr="0" compatLnSpc="1">
            <a:prstTxWarp prst="textNoShape">
              <a:avLst/>
            </a:prstTxWarp>
            <a:spAutoFit/>
          </a:bodyPr>
          <a:lstStyle/>
          <a:p>
            <a:pPr algn="l"/>
            <a:r>
              <a:rPr lang="en-US" sz="1800" dirty="0">
                <a:solidFill>
                  <a:srgbClr val="161616"/>
                </a:solidFill>
                <a:latin typeface="Segoe UI" panose="020B0502040204020203" pitchFamily="34" charset="0"/>
              </a:rPr>
              <a:t>Limit access to the </a:t>
            </a:r>
            <a:r>
              <a:rPr lang="en-US" sz="1800" dirty="0">
                <a:solidFill>
                  <a:srgbClr val="161616"/>
                </a:solidFill>
                <a:latin typeface="Segoe UI" panose="020B0502040204020203" pitchFamily="34" charset="0"/>
                <a:hlinkClick r:id="rId4">
                  <a:extLst>
                    <a:ext uri="{A12FA001-AC4F-418D-AE19-62706E023703}">
                      <ahyp:hlinkClr xmlns:ahyp="http://schemas.microsoft.com/office/drawing/2018/hyperlinkcolor" val="tx"/>
                    </a:ext>
                  </a:extLst>
                </a:hlinkClick>
              </a:rPr>
              <a:t>Kubernetes cluster configuration</a:t>
            </a:r>
            <a:r>
              <a:rPr lang="en-US" sz="1800" dirty="0">
                <a:solidFill>
                  <a:srgbClr val="161616"/>
                </a:solidFill>
                <a:latin typeface="Segoe UI" panose="020B0502040204020203" pitchFamily="34" charset="0"/>
              </a:rPr>
              <a:t> file by using Azure role-based access control.</a:t>
            </a:r>
          </a:p>
          <a:p>
            <a:pPr algn="l"/>
            <a:endParaRPr lang="en-US" sz="1800" dirty="0">
              <a:solidFill>
                <a:srgbClr val="161616"/>
              </a:solidFill>
              <a:latin typeface="Segoe UI" panose="020B0502040204020203" pitchFamily="34" charset="0"/>
              <a:hlinkClick r:id="rId5">
                <a:extLst>
                  <a:ext uri="{A12FA001-AC4F-418D-AE19-62706E023703}">
                    <ahyp:hlinkClr xmlns:ahyp="http://schemas.microsoft.com/office/drawing/2018/hyperlinkcolor" val="tx"/>
                  </a:ext>
                </a:extLst>
              </a:hlinkClick>
            </a:endParaRPr>
          </a:p>
          <a:p>
            <a:pPr algn="l"/>
            <a:r>
              <a:rPr lang="en-US" sz="1800" dirty="0">
                <a:solidFill>
                  <a:srgbClr val="161616"/>
                </a:solidFill>
                <a:latin typeface="Segoe UI" panose="020B0502040204020203" pitchFamily="34" charset="0"/>
                <a:hlinkClick r:id="rId5">
                  <a:extLst>
                    <a:ext uri="{A12FA001-AC4F-418D-AE19-62706E023703}">
                      <ahyp:hlinkClr xmlns:ahyp="http://schemas.microsoft.com/office/drawing/2018/hyperlinkcolor" val="tx"/>
                    </a:ext>
                  </a:extLst>
                </a:hlinkClick>
              </a:rPr>
              <a:t>Secure pod access to resources</a:t>
            </a:r>
            <a:r>
              <a:rPr lang="en-US" sz="1800" dirty="0">
                <a:solidFill>
                  <a:srgbClr val="161616"/>
                </a:solidFill>
                <a:latin typeface="Segoe UI" panose="020B0502040204020203" pitchFamily="34" charset="0"/>
              </a:rPr>
              <a:t> (least number of permissions and avoid root or privileged escalation)</a:t>
            </a:r>
          </a:p>
          <a:p>
            <a:pPr algn="l"/>
            <a:endParaRPr lang="en-US" sz="1800" dirty="0">
              <a:solidFill>
                <a:srgbClr val="161616"/>
              </a:solidFill>
              <a:latin typeface="Segoe UI" panose="020B0502040204020203" pitchFamily="34" charset="0"/>
            </a:endParaRPr>
          </a:p>
          <a:p>
            <a:pPr algn="l"/>
            <a:r>
              <a:rPr lang="en-US" sz="1800" dirty="0">
                <a:solidFill>
                  <a:srgbClr val="161616"/>
                </a:solidFill>
                <a:latin typeface="Segoe UI" panose="020B0502040204020203" pitchFamily="34" charset="0"/>
              </a:rPr>
              <a:t>Use </a:t>
            </a:r>
            <a:r>
              <a:rPr lang="en-US" sz="1800" dirty="0">
                <a:solidFill>
                  <a:srgbClr val="161616"/>
                </a:solidFill>
                <a:latin typeface="Segoe UI" panose="020B0502040204020203" pitchFamily="34" charset="0"/>
                <a:hlinkClick r:id="rId6">
                  <a:extLst>
                    <a:ext uri="{A12FA001-AC4F-418D-AE19-62706E023703}">
                      <ahyp:hlinkClr xmlns:ahyp="http://schemas.microsoft.com/office/drawing/2018/hyperlinkcolor" val="tx"/>
                    </a:ext>
                  </a:extLst>
                </a:hlinkClick>
              </a:rPr>
              <a:t>pod-managed identities</a:t>
            </a:r>
            <a:r>
              <a:rPr lang="en-US" sz="1800" dirty="0">
                <a:solidFill>
                  <a:srgbClr val="161616"/>
                </a:solidFill>
                <a:latin typeface="Segoe UI" panose="020B0502040204020203" pitchFamily="34" charset="0"/>
              </a:rPr>
              <a:t> and </a:t>
            </a:r>
            <a:r>
              <a:rPr lang="en-US" sz="1800" dirty="0">
                <a:solidFill>
                  <a:srgbClr val="161616"/>
                </a:solidFill>
                <a:latin typeface="Segoe UI" panose="020B0502040204020203" pitchFamily="34" charset="0"/>
                <a:hlinkClick r:id="rId7">
                  <a:extLst>
                    <a:ext uri="{A12FA001-AC4F-418D-AE19-62706E023703}">
                      <ahyp:hlinkClr xmlns:ahyp="http://schemas.microsoft.com/office/drawing/2018/hyperlinkcolor" val="tx"/>
                    </a:ext>
                  </a:extLst>
                </a:hlinkClick>
              </a:rPr>
              <a:t>Azure Key Vault provider for Secrets Store CSI Driver</a:t>
            </a:r>
            <a:r>
              <a:rPr lang="en-US" sz="1800" dirty="0">
                <a:solidFill>
                  <a:srgbClr val="161616"/>
                </a:solidFill>
                <a:latin typeface="Segoe UI" panose="020B0502040204020203" pitchFamily="34" charset="0"/>
              </a:rPr>
              <a:t> to protect secrets, certificates, and connection strings.</a:t>
            </a:r>
          </a:p>
          <a:p>
            <a:pPr algn="l"/>
            <a:endParaRPr lang="en-US" sz="1800" dirty="0">
              <a:solidFill>
                <a:srgbClr val="161616"/>
              </a:solidFill>
              <a:latin typeface="Segoe UI" panose="020B0502040204020203" pitchFamily="34" charset="0"/>
            </a:endParaRPr>
          </a:p>
          <a:p>
            <a:pPr algn="l"/>
            <a:r>
              <a:rPr lang="en-US" sz="1800" dirty="0">
                <a:solidFill>
                  <a:srgbClr val="161616"/>
                </a:solidFill>
                <a:latin typeface="Segoe UI" panose="020B0502040204020203" pitchFamily="34" charset="0"/>
              </a:rPr>
              <a:t>Use </a:t>
            </a:r>
            <a:r>
              <a:rPr lang="en-US" sz="1800" dirty="0">
                <a:solidFill>
                  <a:srgbClr val="161616"/>
                </a:solidFill>
                <a:latin typeface="Segoe UI" panose="020B0502040204020203" pitchFamily="34" charset="0"/>
                <a:hlinkClick r:id="rId8">
                  <a:extLst>
                    <a:ext uri="{A12FA001-AC4F-418D-AE19-62706E023703}">
                      <ahyp:hlinkClr xmlns:ahyp="http://schemas.microsoft.com/office/drawing/2018/hyperlinkcolor" val="tx"/>
                    </a:ext>
                  </a:extLst>
                </a:hlinkClick>
              </a:rPr>
              <a:t>AKS node image upgrade</a:t>
            </a:r>
            <a:r>
              <a:rPr lang="en-US" sz="1800" dirty="0">
                <a:solidFill>
                  <a:srgbClr val="161616"/>
                </a:solidFill>
                <a:latin typeface="Segoe UI" panose="020B0502040204020203" pitchFamily="34" charset="0"/>
              </a:rPr>
              <a:t> to update AKS cluster node images or </a:t>
            </a:r>
            <a:r>
              <a:rPr lang="en-US" sz="1800" b="1" dirty="0" err="1">
                <a:solidFill>
                  <a:srgbClr val="161616"/>
                </a:solidFill>
                <a:latin typeface="Segoe UI" panose="020B0502040204020203" pitchFamily="34" charset="0"/>
                <a:hlinkClick r:id="rId9">
                  <a:extLst>
                    <a:ext uri="{A12FA001-AC4F-418D-AE19-62706E023703}">
                      <ahyp:hlinkClr xmlns:ahyp="http://schemas.microsoft.com/office/drawing/2018/hyperlinkcolor" val="tx"/>
                    </a:ext>
                  </a:extLst>
                </a:hlinkClick>
              </a:rPr>
              <a:t>kured</a:t>
            </a:r>
            <a:r>
              <a:rPr lang="en-US" sz="1800" dirty="0">
                <a:solidFill>
                  <a:srgbClr val="161616"/>
                </a:solidFill>
                <a:latin typeface="Segoe UI" panose="020B0502040204020203" pitchFamily="34" charset="0"/>
              </a:rPr>
              <a:t> </a:t>
            </a:r>
          </a:p>
          <a:p>
            <a:pPr algn="l"/>
            <a:endParaRPr kumimoji="0" lang="en-US" altLang="en-SI"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Deploy a dedicated and private instance of Azure Container Registry to each landing zone subscription.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Use Private Link for Azure Container Registry to connect it to AKS.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SI" altLang="en-SI"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9C3B3A8-B319-3A4D-B5C4-740CFD2DAC28}"/>
              </a:ext>
            </a:extLst>
          </p:cNvPr>
          <p:cNvSpPr>
            <a:spLocks noGrp="1"/>
          </p:cNvSpPr>
          <p:nvPr>
            <p:ph type="ftr" sz="quarter" idx="11"/>
          </p:nvPr>
        </p:nvSpPr>
        <p:spPr/>
        <p:txBody>
          <a:bodyPr/>
          <a:lstStyle/>
          <a:p>
            <a:r>
              <a:rPr lang="en-US">
                <a:solidFill>
                  <a:schemeClr val="bg1">
                    <a:lumMod val="65000"/>
                  </a:schemeClr>
                </a:solidFill>
              </a:rPr>
              <a:t>© Microsoft Corporation                                                                                  								                                Azure </a:t>
            </a:r>
          </a:p>
        </p:txBody>
      </p:sp>
      <p:pic>
        <p:nvPicPr>
          <p:cNvPr id="10" name="Picture 9" descr="A blue shield with two people&#10;&#10;Description automatically generated with medium confidence">
            <a:extLst>
              <a:ext uri="{FF2B5EF4-FFF2-40B4-BE49-F238E27FC236}">
                <a16:creationId xmlns:a16="http://schemas.microsoft.com/office/drawing/2014/main" id="{BEFCA681-2C38-4FB9-FC47-48285C4CD7D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31202" y="127321"/>
            <a:ext cx="880271" cy="880271"/>
          </a:xfrm>
          <a:prstGeom prst="rect">
            <a:avLst/>
          </a:prstGeom>
        </p:spPr>
      </p:pic>
    </p:spTree>
    <p:extLst>
      <p:ext uri="{BB962C8B-B14F-4D97-AF65-F5344CB8AC3E}">
        <p14:creationId xmlns:p14="http://schemas.microsoft.com/office/powerpoint/2010/main" val="1035370667"/>
      </p:ext>
    </p:extLst>
  </p:cSld>
  <p:clrMapOvr>
    <a:overrideClrMapping bg1="lt1" tx1="dk1" bg2="lt2" tx2="dk2" accent1="accent1" accent2="accent2" accent3="accent3" accent4="accent4" accent5="accent5" accent6="accent6" hlink="hlink" folHlink="folHlink"/>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FC7033-06B4-1AF1-E096-333238F584E0}"/>
              </a:ext>
            </a:extLst>
          </p:cNvPr>
          <p:cNvSpPr>
            <a:spLocks noGrp="1"/>
          </p:cNvSpPr>
          <p:nvPr>
            <p:ph type="title"/>
          </p:nvPr>
        </p:nvSpPr>
        <p:spPr/>
        <p:txBody>
          <a:bodyPr/>
          <a:lstStyle/>
          <a:p>
            <a:r>
              <a:rPr lang="en-US" dirty="0"/>
              <a:t>Design: Platform automation and DevOps for AKS </a:t>
            </a:r>
            <a:endParaRPr lang="en-SI" dirty="0"/>
          </a:p>
        </p:txBody>
      </p:sp>
      <p:sp>
        <p:nvSpPr>
          <p:cNvPr id="8" name="Rectangle 2">
            <a:extLst>
              <a:ext uri="{FF2B5EF4-FFF2-40B4-BE49-F238E27FC236}">
                <a16:creationId xmlns:a16="http://schemas.microsoft.com/office/drawing/2014/main" id="{44B1EFC2-BB27-DBDB-0063-E0BB80BCA34A}"/>
              </a:ext>
            </a:extLst>
          </p:cNvPr>
          <p:cNvSpPr>
            <a:spLocks noGrp="1" noChangeArrowheads="1"/>
          </p:cNvSpPr>
          <p:nvPr>
            <p:ph idx="1"/>
          </p:nvPr>
        </p:nvSpPr>
        <p:spPr bwMode="auto">
          <a:xfrm>
            <a:off x="465137" y="1555025"/>
            <a:ext cx="11264408" cy="48660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8069" tIns="77763" rIns="0" bIns="7776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Consider the Azure service limitations and CI/CD environment in automation approach.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security options from a CI/CD perspective (automatic deployments)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using prefixes and suffixes with well-defined conventions to uniquely identify every deployed resource.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Inventory the workflows to support in engineering, updating, and deploying your solution in normal and Disaster Recovery Plan (DRP) regimes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using a service mesh to add more security, encryption, and log capabilities to your workloads.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deploying other resources like subscriptions, tagging, and labels to support your DevOps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the impact of the cattle versus pets paradigm shift.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Don't rely on IP addresses or other resources to be fixed or permanent.</a:t>
            </a:r>
            <a:endParaRPr kumimoji="0" lang="en-SI" altLang="en-SI"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SI" altLang="en-SI"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9C3B3A8-B319-3A4D-B5C4-740CFD2DAC28}"/>
              </a:ext>
            </a:extLst>
          </p:cNvPr>
          <p:cNvSpPr>
            <a:spLocks noGrp="1"/>
          </p:cNvSpPr>
          <p:nvPr>
            <p:ph type="ftr" sz="quarter" idx="11"/>
          </p:nvPr>
        </p:nvSpPr>
        <p:spPr/>
        <p:txBody>
          <a:bodyPr/>
          <a:lstStyle/>
          <a:p>
            <a:r>
              <a:rPr lang="en-US">
                <a:solidFill>
                  <a:schemeClr val="bg1">
                    <a:lumMod val="65000"/>
                  </a:schemeClr>
                </a:solidFill>
              </a:rPr>
              <a:t>© Microsoft Corporation                                                                                  								                                Azure </a:t>
            </a:r>
          </a:p>
        </p:txBody>
      </p:sp>
      <p:pic>
        <p:nvPicPr>
          <p:cNvPr id="10" name="Picture 9" descr="A blue shield with two people&#10;&#10;Description automatically generated with medium confidence">
            <a:extLst>
              <a:ext uri="{FF2B5EF4-FFF2-40B4-BE49-F238E27FC236}">
                <a16:creationId xmlns:a16="http://schemas.microsoft.com/office/drawing/2014/main" id="{BEFCA681-2C38-4FB9-FC47-48285C4CD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31202" y="127321"/>
            <a:ext cx="880271" cy="880271"/>
          </a:xfrm>
          <a:prstGeom prst="rect">
            <a:avLst/>
          </a:prstGeom>
        </p:spPr>
      </p:pic>
    </p:spTree>
    <p:extLst>
      <p:ext uri="{BB962C8B-B14F-4D97-AF65-F5344CB8AC3E}">
        <p14:creationId xmlns:p14="http://schemas.microsoft.com/office/powerpoint/2010/main" val="1455553596"/>
      </p:ext>
    </p:extLst>
  </p:cSld>
  <p:clrMapOvr>
    <a:overrideClrMapping bg1="lt1" tx1="dk1" bg2="lt2" tx2="dk2" accent1="accent1" accent2="accent2" accent3="accent3" accent4="accent4" accent5="accent5" accent6="accent6" hlink="hlink" folHlink="folHlink"/>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FC7033-06B4-1AF1-E096-333238F584E0}"/>
              </a:ext>
            </a:extLst>
          </p:cNvPr>
          <p:cNvSpPr>
            <a:spLocks noGrp="1"/>
          </p:cNvSpPr>
          <p:nvPr>
            <p:ph type="title"/>
          </p:nvPr>
        </p:nvSpPr>
        <p:spPr/>
        <p:txBody>
          <a:bodyPr/>
          <a:lstStyle/>
          <a:p>
            <a:r>
              <a:rPr lang="en-US" dirty="0"/>
              <a:t>Recommendations: Platform automation and DevOps for AKS</a:t>
            </a:r>
            <a:endParaRPr lang="en-SI" dirty="0"/>
          </a:p>
        </p:txBody>
      </p:sp>
      <p:sp>
        <p:nvSpPr>
          <p:cNvPr id="8" name="Rectangle 2">
            <a:extLst>
              <a:ext uri="{FF2B5EF4-FFF2-40B4-BE49-F238E27FC236}">
                <a16:creationId xmlns:a16="http://schemas.microsoft.com/office/drawing/2014/main" id="{44B1EFC2-BB27-DBDB-0063-E0BB80BCA34A}"/>
              </a:ext>
            </a:extLst>
          </p:cNvPr>
          <p:cNvSpPr>
            <a:spLocks noGrp="1" noChangeArrowheads="1"/>
          </p:cNvSpPr>
          <p:nvPr>
            <p:ph idx="1"/>
          </p:nvPr>
        </p:nvSpPr>
        <p:spPr bwMode="auto">
          <a:xfrm>
            <a:off x="465137" y="1240203"/>
            <a:ext cx="11264408" cy="51430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8069" tIns="77763" rIns="0" bIns="7776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Rely on pipelines or actions to maximize applied practices across the team, remove “reinvent the wheel” approach and provide </a:t>
            </a:r>
            <a:r>
              <a:rPr kumimoji="0" lang="en-US" altLang="en-SI" sz="1800" b="0" i="0" u="none" strike="noStrike" cap="none" normalizeH="0" baseline="0" dirty="0" err="1">
                <a:ln>
                  <a:noFill/>
                </a:ln>
                <a:solidFill>
                  <a:schemeClr val="tx1"/>
                </a:solidFill>
                <a:effectLst/>
                <a:latin typeface="Arial" panose="020B0604020202020204" pitchFamily="34" charset="0"/>
              </a:rPr>
              <a:t>predicatibility</a:t>
            </a:r>
            <a:r>
              <a:rPr kumimoji="0" lang="en-US" altLang="en-SI" sz="1800" b="0" i="0" u="none" strike="noStrike" cap="none" normalizeH="0" baseline="0" dirty="0">
                <a:ln>
                  <a:noFill/>
                </a:ln>
                <a:solidFill>
                  <a:schemeClr val="tx1"/>
                </a:solidFill>
                <a:effectLst/>
                <a:latin typeface="Arial" panose="020B0604020202020204" pitchFamily="34" charset="0"/>
              </a:rPr>
              <a:t> </a:t>
            </a:r>
            <a:r>
              <a:rPr lang="en-US" altLang="en-SI" sz="1800" dirty="0">
                <a:latin typeface="Arial" panose="020B0604020202020204" pitchFamily="34" charset="0"/>
              </a:rPr>
              <a:t>/ insights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SI" sz="1800" dirty="0">
                <a:latin typeface="Arial" panose="020B0604020202020204" pitchFamily="34" charset="0"/>
              </a:rPr>
              <a:t>Deploy early and often by using trigger-based and scheduled pipelines - </a:t>
            </a:r>
            <a:r>
              <a:rPr lang="en-US" altLang="en-SI" sz="1800" b="1" dirty="0">
                <a:latin typeface="Arial" panose="020B0604020202020204" pitchFamily="34" charset="0"/>
              </a:rPr>
              <a:t>separate infrastructure deployment from application deployment</a:t>
            </a:r>
            <a:r>
              <a:rPr lang="en-US" altLang="en-SI" sz="1800" dirty="0">
                <a:latin typeface="Arial" panose="020B0604020202020204" pitchFamily="34" charset="0"/>
              </a:rPr>
              <a:t>. </a:t>
            </a:r>
          </a:p>
          <a:p>
            <a:pPr marR="0" lvl="0" algn="l" defTabSz="914400" rtl="0" eaLnBrk="0" fontAlgn="base" latinLnBrk="0" hangingPunct="0">
              <a:lnSpc>
                <a:spcPct val="100000"/>
              </a:lnSpc>
              <a:spcBef>
                <a:spcPct val="0"/>
              </a:spcBef>
              <a:spcAft>
                <a:spcPct val="0"/>
              </a:spcAft>
              <a:buClrTx/>
              <a:buSzTx/>
              <a:tabLst/>
            </a:pPr>
            <a:endParaRPr lang="en-US" altLang="en-SI" sz="18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SI" sz="1800" dirty="0">
                <a:latin typeface="Arial" panose="020B0604020202020204" pitchFamily="34" charset="0"/>
              </a:rPr>
              <a:t>Deploy using cloud-native options (</a:t>
            </a:r>
            <a:r>
              <a:rPr lang="en-US" altLang="en-SI" sz="1800" b="1" dirty="0" err="1">
                <a:latin typeface="Arial" panose="020B0604020202020204" pitchFamily="34" charset="0"/>
              </a:rPr>
              <a:t>IaC</a:t>
            </a:r>
            <a:r>
              <a:rPr lang="en-US" altLang="en-SI" sz="1800" dirty="0">
                <a:latin typeface="Arial" panose="020B0604020202020204" pitchFamily="34" charset="0"/>
              </a:rPr>
              <a:t>, </a:t>
            </a:r>
            <a:r>
              <a:rPr lang="en-US" altLang="en-SI" sz="1800" b="1" dirty="0">
                <a:latin typeface="Arial" panose="020B0604020202020204" pitchFamily="34" charset="0"/>
              </a:rPr>
              <a:t>operator pattern</a:t>
            </a:r>
            <a:r>
              <a:rPr lang="en-US" altLang="en-SI" sz="1800" dirty="0">
                <a:latin typeface="Arial" panose="020B0604020202020204" pitchFamily="34" charset="0"/>
              </a:rPr>
              <a:t>, </a:t>
            </a:r>
            <a:r>
              <a:rPr lang="en-US" altLang="en-SI" sz="1800" b="1" dirty="0">
                <a:latin typeface="Arial" panose="020B0604020202020204" pitchFamily="34" charset="0"/>
              </a:rPr>
              <a:t>helm</a:t>
            </a:r>
            <a:r>
              <a:rPr lang="en-US" altLang="en-SI" sz="1800" dirty="0">
                <a:latin typeface="Arial" panose="020B0604020202020204" pitchFamily="34" charset="0"/>
              </a:rPr>
              <a:t>) and use </a:t>
            </a:r>
            <a:r>
              <a:rPr lang="en-US" altLang="en-SI" sz="1800" b="1" dirty="0" err="1">
                <a:latin typeface="Arial" panose="020B0604020202020204" pitchFamily="34" charset="0"/>
              </a:rPr>
              <a:t>GitOps</a:t>
            </a:r>
            <a:r>
              <a:rPr lang="en-US" altLang="en-SI" sz="1800" dirty="0">
                <a:latin typeface="Arial" panose="020B0604020202020204" pitchFamily="34" charset="0"/>
              </a:rPr>
              <a:t> to deploy and maintain applications</a:t>
            </a:r>
          </a:p>
          <a:p>
            <a:pPr marR="0" lvl="0" algn="l" defTabSz="914400" rtl="0" eaLnBrk="0" fontAlgn="base" latinLnBrk="0" hangingPunct="0">
              <a:lnSpc>
                <a:spcPct val="100000"/>
              </a:lnSpc>
              <a:spcBef>
                <a:spcPct val="0"/>
              </a:spcBef>
              <a:spcAft>
                <a:spcPct val="0"/>
              </a:spcAft>
              <a:buClrTx/>
              <a:buSzTx/>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pod-managed identities and Azure Key Vault provider (CSI Driver) to protect secrets, certificates, and connection strings (avoid hardcoded configuration items and settings).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Rely on </a:t>
            </a:r>
            <a:r>
              <a:rPr lang="en-US" altLang="en-SI" sz="1800" b="1" dirty="0">
                <a:latin typeface="Arial" panose="020B0604020202020204" pitchFamily="34" charset="0"/>
              </a:rPr>
              <a:t>well-known</a:t>
            </a:r>
            <a:r>
              <a:rPr lang="en-US" altLang="en-SI" sz="1800" dirty="0">
                <a:latin typeface="Arial" panose="020B0604020202020204" pitchFamily="34" charset="0"/>
              </a:rPr>
              <a:t> conventions across infrastructure and application-related deployments.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Embrace shift left consistently with security (add vulnerability scanning tools early in the pipeline) and use policy as code through admission controllers.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Treat every failure, error, or outage as an opportunity to automate and improve overall solution quality</a:t>
            </a:r>
          </a:p>
        </p:txBody>
      </p:sp>
      <p:sp>
        <p:nvSpPr>
          <p:cNvPr id="4" name="Footer Placeholder 3">
            <a:extLst>
              <a:ext uri="{FF2B5EF4-FFF2-40B4-BE49-F238E27FC236}">
                <a16:creationId xmlns:a16="http://schemas.microsoft.com/office/drawing/2014/main" id="{F9C3B3A8-B319-3A4D-B5C4-740CFD2DAC28}"/>
              </a:ext>
            </a:extLst>
          </p:cNvPr>
          <p:cNvSpPr>
            <a:spLocks noGrp="1"/>
          </p:cNvSpPr>
          <p:nvPr>
            <p:ph type="ftr" sz="quarter" idx="11"/>
          </p:nvPr>
        </p:nvSpPr>
        <p:spPr/>
        <p:txBody>
          <a:bodyPr/>
          <a:lstStyle/>
          <a:p>
            <a:r>
              <a:rPr lang="en-US">
                <a:solidFill>
                  <a:schemeClr val="bg1">
                    <a:lumMod val="65000"/>
                  </a:schemeClr>
                </a:solidFill>
              </a:rPr>
              <a:t>© Microsoft Corporation                                                                                  								                                Azure </a:t>
            </a:r>
          </a:p>
        </p:txBody>
      </p:sp>
      <p:pic>
        <p:nvPicPr>
          <p:cNvPr id="3" name="Picture 2" descr="A blue logo on a black background&#10;&#10;Description automatically generated with medium confidence">
            <a:extLst>
              <a:ext uri="{FF2B5EF4-FFF2-40B4-BE49-F238E27FC236}">
                <a16:creationId xmlns:a16="http://schemas.microsoft.com/office/drawing/2014/main" id="{BE8702FE-E640-3B5F-63CE-D489F6039E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1653" y="-174537"/>
            <a:ext cx="1219370" cy="1219370"/>
          </a:xfrm>
          <a:prstGeom prst="rect">
            <a:avLst/>
          </a:prstGeom>
        </p:spPr>
      </p:pic>
    </p:spTree>
    <p:extLst>
      <p:ext uri="{BB962C8B-B14F-4D97-AF65-F5344CB8AC3E}">
        <p14:creationId xmlns:p14="http://schemas.microsoft.com/office/powerpoint/2010/main" val="722822295"/>
      </p:ext>
    </p:extLst>
  </p:cSld>
  <p:clrMapOvr>
    <a:overrideClrMapping bg1="lt1" tx1="dk1" bg2="lt2" tx2="dk2" accent1="accent1" accent2="accent2" accent3="accent3" accent4="accent4" accent5="accent5" accent6="accent6" hlink="hlink" folHlink="folHlink"/>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FC7033-06B4-1AF1-E096-333238F584E0}"/>
              </a:ext>
            </a:extLst>
          </p:cNvPr>
          <p:cNvSpPr>
            <a:spLocks noGrp="1"/>
          </p:cNvSpPr>
          <p:nvPr>
            <p:ph type="title"/>
          </p:nvPr>
        </p:nvSpPr>
        <p:spPr/>
        <p:txBody>
          <a:bodyPr/>
          <a:lstStyle/>
          <a:p>
            <a:r>
              <a:rPr lang="en-US" dirty="0"/>
              <a:t>Design: Scalability</a:t>
            </a:r>
            <a:endParaRPr lang="en-SI" dirty="0"/>
          </a:p>
        </p:txBody>
      </p:sp>
      <p:sp>
        <p:nvSpPr>
          <p:cNvPr id="8" name="Rectangle 2">
            <a:extLst>
              <a:ext uri="{FF2B5EF4-FFF2-40B4-BE49-F238E27FC236}">
                <a16:creationId xmlns:a16="http://schemas.microsoft.com/office/drawing/2014/main" id="{44B1EFC2-BB27-DBDB-0063-E0BB80BCA34A}"/>
              </a:ext>
            </a:extLst>
          </p:cNvPr>
          <p:cNvSpPr>
            <a:spLocks noGrp="1" noChangeArrowheads="1"/>
          </p:cNvSpPr>
          <p:nvPr>
            <p:ph idx="1"/>
          </p:nvPr>
        </p:nvSpPr>
        <p:spPr bwMode="auto">
          <a:xfrm>
            <a:off x="465137" y="1306358"/>
            <a:ext cx="11264408" cy="51430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8069" tIns="77763" rIns="0" bIns="7776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b="1" dirty="0">
                <a:latin typeface="Arial" panose="020B0604020202020204" pitchFamily="34" charset="0"/>
              </a:rPr>
              <a:t>Common questions</a:t>
            </a:r>
            <a:r>
              <a:rPr lang="en-US" altLang="en-SI" sz="1800" dirty="0">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Is rapid scalability a requirement for your application (no-time-to-wait)?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Is the workload non-time sensitive and can handle interruptions?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Is the underlying infrastructure (network plug-in, IP ranges, subscription limits, quotas, and so on) capable to scale out?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Consider to automate scalability with node pools (and </a:t>
            </a:r>
            <a:r>
              <a:rPr lang="en-US" altLang="en-SI" sz="1800" dirty="0" err="1">
                <a:latin typeface="Arial" panose="020B0604020202020204" pitchFamily="34" charset="0"/>
              </a:rPr>
              <a:t>multizones</a:t>
            </a:r>
            <a:r>
              <a:rPr lang="en-US" altLang="en-SI" sz="1800" dirty="0">
                <a:latin typeface="Arial" panose="020B0604020202020204" pitchFamily="34" charset="0"/>
              </a:rPr>
              <a:t>) and use VMSS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Azure Container Instances and virtual nodes for rapid and infinite scalability and per-second billing.</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cluster </a:t>
            </a:r>
            <a:r>
              <a:rPr lang="en-US" altLang="en-SI" sz="1800" b="1" dirty="0">
                <a:latin typeface="Arial" panose="020B0604020202020204" pitchFamily="34" charset="0"/>
              </a:rPr>
              <a:t>auto-scaler</a:t>
            </a:r>
            <a:r>
              <a:rPr lang="en-US" altLang="en-SI" sz="1800" dirty="0">
                <a:latin typeface="Arial" panose="020B0604020202020204" pitchFamily="34" charset="0"/>
              </a:rPr>
              <a:t> and scale-to-zero for predictable scalability using VM-based worker nodes.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Enable horizontal pod auto-scaler (</a:t>
            </a:r>
            <a:r>
              <a:rPr lang="en-US" altLang="en-SI" sz="1800" b="1" dirty="0">
                <a:latin typeface="Arial" panose="020B0604020202020204" pitchFamily="34" charset="0"/>
              </a:rPr>
              <a:t>HPA</a:t>
            </a:r>
            <a:r>
              <a:rPr lang="en-US" altLang="en-SI" sz="1800" dirty="0">
                <a:latin typeface="Arial" panose="020B0604020202020204" pitchFamily="34" charset="0"/>
              </a:rPr>
              <a:t>) to mitigate the busy hours of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Enable Azure Monitor for containers and live monitoring to monitor the cluster and workload utilization.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Consider Spot VM-based node pools for </a:t>
            </a:r>
            <a:r>
              <a:rPr lang="en-US" altLang="en-SI" sz="1800" b="1" dirty="0">
                <a:latin typeface="Arial" panose="020B0604020202020204" pitchFamily="34" charset="0"/>
              </a:rPr>
              <a:t>non-time-sensitive </a:t>
            </a:r>
            <a:r>
              <a:rPr lang="en-US" altLang="en-SI" sz="1800" dirty="0">
                <a:latin typeface="Arial" panose="020B0604020202020204" pitchFamily="34" charset="0"/>
              </a:rPr>
              <a:t>workloads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p:txBody>
      </p:sp>
      <p:sp>
        <p:nvSpPr>
          <p:cNvPr id="4" name="Footer Placeholder 3">
            <a:extLst>
              <a:ext uri="{FF2B5EF4-FFF2-40B4-BE49-F238E27FC236}">
                <a16:creationId xmlns:a16="http://schemas.microsoft.com/office/drawing/2014/main" id="{F9C3B3A8-B319-3A4D-B5C4-740CFD2DAC28}"/>
              </a:ext>
            </a:extLst>
          </p:cNvPr>
          <p:cNvSpPr>
            <a:spLocks noGrp="1"/>
          </p:cNvSpPr>
          <p:nvPr>
            <p:ph type="ftr" sz="quarter" idx="11"/>
          </p:nvPr>
        </p:nvSpPr>
        <p:spPr/>
        <p:txBody>
          <a:bodyPr/>
          <a:lstStyle/>
          <a:p>
            <a:r>
              <a:rPr lang="en-US">
                <a:solidFill>
                  <a:schemeClr val="bg1">
                    <a:lumMod val="65000"/>
                  </a:schemeClr>
                </a:solidFill>
              </a:rPr>
              <a:t>© Microsoft Corporation                                                                                  								                                Azure </a:t>
            </a:r>
          </a:p>
        </p:txBody>
      </p:sp>
      <p:pic>
        <p:nvPicPr>
          <p:cNvPr id="5" name="Picture 4" descr="A blue logo on a black background&#10;&#10;Description automatically generated with low confidence">
            <a:extLst>
              <a:ext uri="{FF2B5EF4-FFF2-40B4-BE49-F238E27FC236}">
                <a16:creationId xmlns:a16="http://schemas.microsoft.com/office/drawing/2014/main" id="{4D4AAE43-65FC-C9D6-550F-D6F6455F8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7105" y="-42228"/>
            <a:ext cx="1219370" cy="1219370"/>
          </a:xfrm>
          <a:prstGeom prst="rect">
            <a:avLst/>
          </a:prstGeom>
        </p:spPr>
      </p:pic>
    </p:spTree>
    <p:extLst>
      <p:ext uri="{BB962C8B-B14F-4D97-AF65-F5344CB8AC3E}">
        <p14:creationId xmlns:p14="http://schemas.microsoft.com/office/powerpoint/2010/main" val="1372514401"/>
      </p:ext>
    </p:extLst>
  </p:cSld>
  <p:clrMapOvr>
    <a:overrideClrMapping bg1="lt1" tx1="dk1" bg2="lt2" tx2="dk2" accent1="accent1" accent2="accent2" accent3="accent3" accent4="accent4" accent5="accent5" accent6="accent6" hlink="hlink" folHlink="folHlink"/>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FC7033-06B4-1AF1-E096-333238F584E0}"/>
              </a:ext>
            </a:extLst>
          </p:cNvPr>
          <p:cNvSpPr>
            <a:spLocks noGrp="1"/>
          </p:cNvSpPr>
          <p:nvPr>
            <p:ph type="title"/>
          </p:nvPr>
        </p:nvSpPr>
        <p:spPr/>
        <p:txBody>
          <a:bodyPr/>
          <a:lstStyle/>
          <a:p>
            <a:r>
              <a:rPr lang="en-US" dirty="0"/>
              <a:t>Design: Storage</a:t>
            </a:r>
            <a:endParaRPr lang="en-SI" dirty="0"/>
          </a:p>
        </p:txBody>
      </p:sp>
      <p:sp>
        <p:nvSpPr>
          <p:cNvPr id="8" name="Rectangle 2">
            <a:extLst>
              <a:ext uri="{FF2B5EF4-FFF2-40B4-BE49-F238E27FC236}">
                <a16:creationId xmlns:a16="http://schemas.microsoft.com/office/drawing/2014/main" id="{44B1EFC2-BB27-DBDB-0063-E0BB80BCA34A}"/>
              </a:ext>
            </a:extLst>
          </p:cNvPr>
          <p:cNvSpPr>
            <a:spLocks noGrp="1" noChangeArrowheads="1"/>
          </p:cNvSpPr>
          <p:nvPr>
            <p:ph idx="1"/>
          </p:nvPr>
        </p:nvSpPr>
        <p:spPr bwMode="auto">
          <a:xfrm>
            <a:off x="445771" y="1110314"/>
            <a:ext cx="11264408" cy="26808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8069" tIns="77763" rIns="0" bIns="7776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Azure Private Link.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ephemeral disks for OS.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managed databases.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lang="en-US" sz="2000" dirty="0"/>
          </a:p>
        </p:txBody>
      </p:sp>
      <p:sp>
        <p:nvSpPr>
          <p:cNvPr id="4" name="Footer Placeholder 3">
            <a:extLst>
              <a:ext uri="{FF2B5EF4-FFF2-40B4-BE49-F238E27FC236}">
                <a16:creationId xmlns:a16="http://schemas.microsoft.com/office/drawing/2014/main" id="{F9C3B3A8-B319-3A4D-B5C4-740CFD2DAC28}"/>
              </a:ext>
            </a:extLst>
          </p:cNvPr>
          <p:cNvSpPr>
            <a:spLocks noGrp="1"/>
          </p:cNvSpPr>
          <p:nvPr>
            <p:ph type="ftr" sz="quarter" idx="11"/>
          </p:nvPr>
        </p:nvSpPr>
        <p:spPr/>
        <p:txBody>
          <a:bodyPr/>
          <a:lstStyle/>
          <a:p>
            <a:r>
              <a:rPr lang="en-US">
                <a:solidFill>
                  <a:schemeClr val="bg1">
                    <a:lumMod val="65000"/>
                  </a:schemeClr>
                </a:solidFill>
              </a:rPr>
              <a:t>© Microsoft Corporation                                                                                  								                                Azure </a:t>
            </a:r>
          </a:p>
        </p:txBody>
      </p:sp>
      <p:pic>
        <p:nvPicPr>
          <p:cNvPr id="3" name="Picture 2" descr="A picture containing screenshot, design&#10;&#10;Description automatically generated">
            <a:extLst>
              <a:ext uri="{FF2B5EF4-FFF2-40B4-BE49-F238E27FC236}">
                <a16:creationId xmlns:a16="http://schemas.microsoft.com/office/drawing/2014/main" id="{AF13EFE3-897A-A58B-47FB-7B2AB77146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1176" y="22742"/>
            <a:ext cx="1219370" cy="1219370"/>
          </a:xfrm>
          <a:prstGeom prst="rect">
            <a:avLst/>
          </a:prstGeom>
        </p:spPr>
      </p:pic>
      <p:graphicFrame>
        <p:nvGraphicFramePr>
          <p:cNvPr id="2" name="Table 4">
            <a:extLst>
              <a:ext uri="{FF2B5EF4-FFF2-40B4-BE49-F238E27FC236}">
                <a16:creationId xmlns:a16="http://schemas.microsoft.com/office/drawing/2014/main" id="{4A34B8C0-B859-198A-E88E-FFF9EA5C9636}"/>
              </a:ext>
            </a:extLst>
          </p:cNvPr>
          <p:cNvGraphicFramePr>
            <a:graphicFrameLocks noGrp="1"/>
          </p:cNvGraphicFramePr>
          <p:nvPr>
            <p:extLst>
              <p:ext uri="{D42A27DB-BD31-4B8C-83A1-F6EECF244321}">
                <p14:modId xmlns:p14="http://schemas.microsoft.com/office/powerpoint/2010/main" val="47093719"/>
              </p:ext>
            </p:extLst>
          </p:nvPr>
        </p:nvGraphicFramePr>
        <p:xfrm>
          <a:off x="248333" y="3017122"/>
          <a:ext cx="11874092" cy="3848698"/>
        </p:xfrm>
        <a:graphic>
          <a:graphicData uri="http://schemas.openxmlformats.org/drawingml/2006/table">
            <a:tbl>
              <a:tblPr firstRow="1" bandRow="1">
                <a:tableStyleId>{F5AB1C69-6EDB-4FF4-983F-18BD219EF322}</a:tableStyleId>
              </a:tblPr>
              <a:tblGrid>
                <a:gridCol w="2968523">
                  <a:extLst>
                    <a:ext uri="{9D8B030D-6E8A-4147-A177-3AD203B41FA5}">
                      <a16:colId xmlns:a16="http://schemas.microsoft.com/office/drawing/2014/main" val="2843301302"/>
                    </a:ext>
                  </a:extLst>
                </a:gridCol>
                <a:gridCol w="2968523">
                  <a:extLst>
                    <a:ext uri="{9D8B030D-6E8A-4147-A177-3AD203B41FA5}">
                      <a16:colId xmlns:a16="http://schemas.microsoft.com/office/drawing/2014/main" val="3068784130"/>
                    </a:ext>
                  </a:extLst>
                </a:gridCol>
                <a:gridCol w="2968523">
                  <a:extLst>
                    <a:ext uri="{9D8B030D-6E8A-4147-A177-3AD203B41FA5}">
                      <a16:colId xmlns:a16="http://schemas.microsoft.com/office/drawing/2014/main" val="321900372"/>
                    </a:ext>
                  </a:extLst>
                </a:gridCol>
                <a:gridCol w="2968523">
                  <a:extLst>
                    <a:ext uri="{9D8B030D-6E8A-4147-A177-3AD203B41FA5}">
                      <a16:colId xmlns:a16="http://schemas.microsoft.com/office/drawing/2014/main" val="3095504898"/>
                    </a:ext>
                  </a:extLst>
                </a:gridCol>
              </a:tblGrid>
              <a:tr h="465418">
                <a:tc>
                  <a:txBody>
                    <a:bodyPr/>
                    <a:lstStyle/>
                    <a:p>
                      <a:r>
                        <a:rPr lang="en-US" dirty="0"/>
                        <a:t>Azure Disk</a:t>
                      </a:r>
                      <a:endParaRPr lang="en-SI" dirty="0"/>
                    </a:p>
                  </a:txBody>
                  <a:tcPr/>
                </a:tc>
                <a:tc>
                  <a:txBody>
                    <a:bodyPr/>
                    <a:lstStyle/>
                    <a:p>
                      <a:r>
                        <a:rPr lang="en-US" dirty="0"/>
                        <a:t>Azure Files</a:t>
                      </a:r>
                      <a:endParaRPr lang="en-SI" dirty="0"/>
                    </a:p>
                  </a:txBody>
                  <a:tcPr/>
                </a:tc>
                <a:tc>
                  <a:txBody>
                    <a:bodyPr/>
                    <a:lstStyle/>
                    <a:p>
                      <a:r>
                        <a:rPr lang="en-US" dirty="0"/>
                        <a:t>Azure </a:t>
                      </a:r>
                      <a:r>
                        <a:rPr lang="en-US" dirty="0" err="1"/>
                        <a:t>NetAppFiles</a:t>
                      </a:r>
                      <a:endParaRPr lang="en-SI" dirty="0"/>
                    </a:p>
                  </a:txBody>
                  <a:tcPr/>
                </a:tc>
                <a:tc>
                  <a:txBody>
                    <a:bodyPr/>
                    <a:lstStyle/>
                    <a:p>
                      <a:r>
                        <a:rPr lang="en-US" dirty="0"/>
                        <a:t>Azure Blob Storage</a:t>
                      </a:r>
                      <a:endParaRPr lang="en-SI" dirty="0"/>
                    </a:p>
                  </a:txBody>
                  <a:tcPr/>
                </a:tc>
                <a:extLst>
                  <a:ext uri="{0D108BD9-81ED-4DB2-BD59-A6C34878D82A}">
                    <a16:rowId xmlns:a16="http://schemas.microsoft.com/office/drawing/2014/main" val="710586934"/>
                  </a:ext>
                </a:extLst>
              </a:tr>
              <a:tr h="3257927">
                <a:tc>
                  <a:txBody>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Use Premium or Ultra disks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Size the node for disks and throughput. </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Create snapshots of persistent volumes. </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Avoid disk striping across disks. </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Use PV/PVC. </a:t>
                      </a:r>
                    </a:p>
                    <a:p>
                      <a:endParaRPr lang="en-SI" dirty="0"/>
                    </a:p>
                  </a:txBody>
                  <a:tcPr/>
                </a:tc>
                <a:tc>
                  <a:txBody>
                    <a:bodyPr/>
                    <a:lstStyle/>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lang="en-US" altLang="en-SI" sz="1800" dirty="0">
                          <a:latin typeface="Arial" panose="020B0604020202020204" pitchFamily="34" charset="0"/>
                        </a:rPr>
                        <a:t>Choose Premium.</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lang="en-US" altLang="en-SI" sz="1800" dirty="0">
                          <a:latin typeface="Arial" panose="020B0604020202020204" pitchFamily="34" charset="0"/>
                        </a:rPr>
                        <a:t>Create dedicated storage accounts. </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defRPr/>
                      </a:pPr>
                      <a:r>
                        <a:rPr lang="en-US" altLang="en-SI" sz="1800" dirty="0">
                          <a:latin typeface="Arial" panose="020B0604020202020204" pitchFamily="34" charset="0"/>
                        </a:rPr>
                        <a:t>Choose </a:t>
                      </a:r>
                      <a:r>
                        <a:rPr lang="en-US" altLang="en-SI" sz="1800" dirty="0" err="1">
                          <a:latin typeface="Arial" panose="020B0604020202020204" pitchFamily="34" charset="0"/>
                        </a:rPr>
                        <a:t>staticor</a:t>
                      </a:r>
                      <a:r>
                        <a:rPr lang="en-US" altLang="en-SI" sz="1800" dirty="0">
                          <a:latin typeface="Arial" panose="020B0604020202020204" pitchFamily="34" charset="0"/>
                        </a:rPr>
                        <a:t> dynamically created file shares. </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lang="en-US" altLang="en-SI" sz="1800" dirty="0">
                          <a:latin typeface="Arial" panose="020B0604020202020204" pitchFamily="34" charset="0"/>
                        </a:rPr>
                        <a:t> </a:t>
                      </a:r>
                      <a:endParaRPr lang="en-SI" dirty="0"/>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Choose a performance tier based on the application requirements.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Create capacity pools in the same Azure region as the AKS cluster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the Auto QoS type for capacity pools.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Plan your network</a:t>
                      </a:r>
                      <a:endParaRPr lang="en-SI" dirty="0"/>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an SDK to interface with storage.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CSI with NFS to interface with storage.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Azure AD for access.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Adjust tier levels. </a:t>
                      </a:r>
                    </a:p>
                    <a:p>
                      <a:endParaRPr lang="en-SI" dirty="0"/>
                    </a:p>
                  </a:txBody>
                  <a:tcPr/>
                </a:tc>
                <a:extLst>
                  <a:ext uri="{0D108BD9-81ED-4DB2-BD59-A6C34878D82A}">
                    <a16:rowId xmlns:a16="http://schemas.microsoft.com/office/drawing/2014/main" val="285595058"/>
                  </a:ext>
                </a:extLst>
              </a:tr>
            </a:tbl>
          </a:graphicData>
        </a:graphic>
      </p:graphicFrame>
    </p:spTree>
    <p:extLst>
      <p:ext uri="{BB962C8B-B14F-4D97-AF65-F5344CB8AC3E}">
        <p14:creationId xmlns:p14="http://schemas.microsoft.com/office/powerpoint/2010/main" val="3856047723"/>
      </p:ext>
    </p:extLst>
  </p:cSld>
  <p:clrMapOvr>
    <a:overrideClrMapping bg1="lt1" tx1="dk1" bg2="lt2" tx2="dk2" accent1="accent1" accent2="accent2" accent3="accent3" accent4="accent4" accent5="accent5" accent6="accent6" hlink="hlink" folHlink="folHlink"/>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E697C-465E-54A6-D308-B1015D7BBD06}"/>
              </a:ext>
            </a:extLst>
          </p:cNvPr>
          <p:cNvSpPr>
            <a:spLocks noGrp="1"/>
          </p:cNvSpPr>
          <p:nvPr>
            <p:ph type="title"/>
          </p:nvPr>
        </p:nvSpPr>
        <p:spPr/>
        <p:txBody>
          <a:bodyPr/>
          <a:lstStyle/>
          <a:p>
            <a:r>
              <a:rPr lang="en-US" dirty="0"/>
              <a:t>Cost governance with </a:t>
            </a:r>
            <a:r>
              <a:rPr lang="en-US" dirty="0" err="1"/>
              <a:t>Kubecost</a:t>
            </a:r>
            <a:endParaRPr lang="en-SI" dirty="0"/>
          </a:p>
        </p:txBody>
      </p:sp>
      <p:sp>
        <p:nvSpPr>
          <p:cNvPr id="3" name="Content Placeholder 2">
            <a:extLst>
              <a:ext uri="{FF2B5EF4-FFF2-40B4-BE49-F238E27FC236}">
                <a16:creationId xmlns:a16="http://schemas.microsoft.com/office/drawing/2014/main" id="{C2CF566D-B5F3-A29C-D70C-856B1609F65F}"/>
              </a:ext>
            </a:extLst>
          </p:cNvPr>
          <p:cNvSpPr>
            <a:spLocks noGrp="1"/>
          </p:cNvSpPr>
          <p:nvPr>
            <p:ph idx="1"/>
          </p:nvPr>
        </p:nvSpPr>
        <p:spPr>
          <a:xfrm>
            <a:off x="465137" y="1511711"/>
            <a:ext cx="7942263" cy="2263184"/>
          </a:xfrm>
        </p:spPr>
        <p:txBody>
          <a:bodyPr/>
          <a:lstStyle/>
          <a:p>
            <a:r>
              <a:rPr lang="en-US" dirty="0"/>
              <a:t>Enables break down in following categories:</a:t>
            </a:r>
          </a:p>
          <a:p>
            <a:pPr marL="342900" indent="-342900">
              <a:buFontTx/>
              <a:buChar char="-"/>
            </a:pPr>
            <a:r>
              <a:rPr lang="en-US" dirty="0"/>
              <a:t>Monthly cluster cost</a:t>
            </a:r>
          </a:p>
          <a:p>
            <a:pPr marL="342900" indent="-342900">
              <a:buFontTx/>
              <a:buChar char="-"/>
            </a:pPr>
            <a:r>
              <a:rPr lang="en-US" dirty="0"/>
              <a:t>Namespace cost</a:t>
            </a:r>
          </a:p>
          <a:p>
            <a:pPr marL="342900" indent="-342900">
              <a:buFontTx/>
              <a:buChar char="-"/>
            </a:pPr>
            <a:r>
              <a:rPr lang="en-US" dirty="0"/>
              <a:t>Deployment resource cost</a:t>
            </a:r>
          </a:p>
          <a:p>
            <a:pPr marL="342900" indent="-342900">
              <a:buFontTx/>
              <a:buChar char="-"/>
            </a:pPr>
            <a:r>
              <a:rPr lang="en-US" dirty="0"/>
              <a:t>Cost efficiency</a:t>
            </a:r>
          </a:p>
          <a:p>
            <a:endParaRPr lang="en-US" dirty="0"/>
          </a:p>
          <a:p>
            <a:r>
              <a:rPr lang="en-US" dirty="0"/>
              <a:t>Integrates with Azure - </a:t>
            </a:r>
            <a:r>
              <a:rPr lang="en-US" dirty="0">
                <a:hlinkClick r:id="rId2"/>
              </a:rPr>
              <a:t>Azure Cloud Integration - </a:t>
            </a:r>
            <a:r>
              <a:rPr lang="en-US" dirty="0" err="1">
                <a:hlinkClick r:id="rId2"/>
              </a:rPr>
              <a:t>Kubecost</a:t>
            </a:r>
            <a:r>
              <a:rPr lang="en-US" dirty="0">
                <a:hlinkClick r:id="rId2"/>
              </a:rPr>
              <a:t> Documentation</a:t>
            </a:r>
            <a:endParaRPr lang="en-US" dirty="0"/>
          </a:p>
          <a:p>
            <a:endParaRPr lang="en-US" dirty="0"/>
          </a:p>
          <a:p>
            <a:endParaRPr lang="en-SI" dirty="0"/>
          </a:p>
        </p:txBody>
      </p:sp>
      <p:sp>
        <p:nvSpPr>
          <p:cNvPr id="4" name="Footer Placeholder 3">
            <a:extLst>
              <a:ext uri="{FF2B5EF4-FFF2-40B4-BE49-F238E27FC236}">
                <a16:creationId xmlns:a16="http://schemas.microsoft.com/office/drawing/2014/main" id="{015610DB-68DB-B178-6781-96D31514DB55}"/>
              </a:ext>
            </a:extLst>
          </p:cNvPr>
          <p:cNvSpPr>
            <a:spLocks noGrp="1"/>
          </p:cNvSpPr>
          <p:nvPr>
            <p:ph type="ftr" sz="quarter" idx="11"/>
          </p:nvPr>
        </p:nvSpPr>
        <p:spPr/>
        <p:txBody>
          <a:bodyPr/>
          <a:lstStyle/>
          <a:p>
            <a:endParaRPr lang="en-US"/>
          </a:p>
        </p:txBody>
      </p:sp>
      <p:pic>
        <p:nvPicPr>
          <p:cNvPr id="6" name="Picture 5" descr="A blue bag with a dollar sign&#10;&#10;Description automatically generated with medium confidence">
            <a:extLst>
              <a:ext uri="{FF2B5EF4-FFF2-40B4-BE49-F238E27FC236}">
                <a16:creationId xmlns:a16="http://schemas.microsoft.com/office/drawing/2014/main" id="{763F76D9-9F8C-7D99-C5FB-AE9E7202F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4442" y="26270"/>
            <a:ext cx="1219370" cy="1219370"/>
          </a:xfrm>
          <a:prstGeom prst="rect">
            <a:avLst/>
          </a:prstGeom>
        </p:spPr>
      </p:pic>
      <p:pic>
        <p:nvPicPr>
          <p:cNvPr id="4098" name="Picture 2" descr="Screenshot showing the Kubecost dashboard.">
            <a:extLst>
              <a:ext uri="{FF2B5EF4-FFF2-40B4-BE49-F238E27FC236}">
                <a16:creationId xmlns:a16="http://schemas.microsoft.com/office/drawing/2014/main" id="{01AE2A4E-5CF0-4036-7C3E-085E082FB3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4943" y="3081337"/>
            <a:ext cx="3648869" cy="349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17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F3C0-6D64-4316-BF73-AB833DC1DAD0}"/>
              </a:ext>
            </a:extLst>
          </p:cNvPr>
          <p:cNvSpPr>
            <a:spLocks noGrp="1"/>
          </p:cNvSpPr>
          <p:nvPr>
            <p:ph type="title"/>
          </p:nvPr>
        </p:nvSpPr>
        <p:spPr/>
        <p:txBody>
          <a:bodyPr/>
          <a:lstStyle/>
          <a:p>
            <a:r>
              <a:rPr lang="en-US" dirty="0"/>
              <a:t>Best support for your enterprise needs</a:t>
            </a:r>
          </a:p>
        </p:txBody>
      </p:sp>
      <p:grpSp>
        <p:nvGrpSpPr>
          <p:cNvPr id="39" name="Group 38" descr="Learn more about container adoption best practices at aka.ms/adopt/containers">
            <a:extLst>
              <a:ext uri="{FF2B5EF4-FFF2-40B4-BE49-F238E27FC236}">
                <a16:creationId xmlns:a16="http://schemas.microsoft.com/office/drawing/2014/main" id="{0FE57CE3-78BD-4D97-B295-0EF3C0E6D326}"/>
              </a:ext>
            </a:extLst>
          </p:cNvPr>
          <p:cNvGrpSpPr/>
          <p:nvPr/>
        </p:nvGrpSpPr>
        <p:grpSpPr>
          <a:xfrm>
            <a:off x="0" y="2185532"/>
            <a:ext cx="3017520" cy="1920241"/>
            <a:chOff x="0" y="2185532"/>
            <a:chExt cx="3017520" cy="1920241"/>
          </a:xfrm>
        </p:grpSpPr>
        <p:sp>
          <p:nvSpPr>
            <p:cNvPr id="7" name="Rectangle 6">
              <a:extLst>
                <a:ext uri="{FF2B5EF4-FFF2-40B4-BE49-F238E27FC236}">
                  <a16:creationId xmlns:a16="http://schemas.microsoft.com/office/drawing/2014/main" id="{9BE2AB99-D0FD-428B-81C9-B0E7488BAA32}"/>
                </a:ext>
              </a:extLst>
            </p:cNvPr>
            <p:cNvSpPr/>
            <p:nvPr/>
          </p:nvSpPr>
          <p:spPr bwMode="auto">
            <a:xfrm>
              <a:off x="0" y="2185533"/>
              <a:ext cx="3017520" cy="1920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4EF7A029-5A9A-4407-8599-C89CB7C067B0}"/>
                </a:ext>
              </a:extLst>
            </p:cNvPr>
            <p:cNvSpPr txBox="1"/>
            <p:nvPr/>
          </p:nvSpPr>
          <p:spPr>
            <a:xfrm>
              <a:off x="0" y="2185532"/>
              <a:ext cx="3017520" cy="11264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3C3C41"/>
                  </a:solidFill>
                  <a:effectLst/>
                  <a:uLnTx/>
                  <a:uFillTx/>
                  <a:latin typeface="Segoe UI Semibold"/>
                  <a:ea typeface="+mn-ea"/>
                  <a:cs typeface="+mn-cs"/>
                </a:rPr>
                <a:t>Container Adoption </a:t>
              </a:r>
              <a:br>
                <a:rPr kumimoji="0" lang="en-US" sz="2200" b="0" i="0" u="none" strike="noStrike" kern="1200" cap="none" spc="0" normalizeH="0" baseline="0" noProof="0" dirty="0">
                  <a:ln>
                    <a:noFill/>
                  </a:ln>
                  <a:solidFill>
                    <a:srgbClr val="3C3C41"/>
                  </a:solidFill>
                  <a:effectLst/>
                  <a:uLnTx/>
                  <a:uFillTx/>
                  <a:latin typeface="Segoe UI Semibold"/>
                  <a:ea typeface="+mn-ea"/>
                  <a:cs typeface="+mn-cs"/>
                </a:rPr>
              </a:br>
              <a:r>
                <a:rPr kumimoji="0" lang="en-US" sz="2200" b="0" i="0" u="none" strike="noStrike" kern="1200" cap="none" spc="0" normalizeH="0" baseline="0" noProof="0" dirty="0">
                  <a:ln>
                    <a:noFill/>
                  </a:ln>
                  <a:solidFill>
                    <a:srgbClr val="3C3C41"/>
                  </a:solidFill>
                  <a:effectLst/>
                  <a:uLnTx/>
                  <a:uFillTx/>
                  <a:latin typeface="Segoe UI Semibold"/>
                  <a:ea typeface="+mn-ea"/>
                  <a:cs typeface="+mn-cs"/>
                </a:rPr>
                <a:t>Best Practices</a:t>
              </a:r>
              <a:br>
                <a:rPr kumimoji="0" lang="en-US" sz="2400" b="0" i="0" u="none" strike="noStrike" kern="1200" cap="none" spc="0" normalizeH="0" baseline="0" noProof="0" dirty="0">
                  <a:ln>
                    <a:noFill/>
                  </a:ln>
                  <a:solidFill>
                    <a:srgbClr val="3C3C41"/>
                  </a:solidFill>
                  <a:effectLst/>
                  <a:uLnTx/>
                  <a:uFillTx/>
                  <a:latin typeface="Segoe UI"/>
                  <a:ea typeface="+mn-ea"/>
                  <a:cs typeface="+mn-cs"/>
                </a:rPr>
              </a:br>
              <a:r>
                <a:rPr kumimoji="0" lang="en-US" sz="1600" b="0" i="0" u="none" strike="noStrike" kern="1200" cap="none" spc="0" normalizeH="0" baseline="0" noProof="0" dirty="0">
                  <a:ln>
                    <a:noFill/>
                  </a:ln>
                  <a:solidFill>
                    <a:srgbClr val="3C3C41"/>
                  </a:solidFill>
                  <a:effectLst/>
                  <a:uLnTx/>
                  <a:uFillTx/>
                  <a:latin typeface="Segoe UI"/>
                  <a:ea typeface="+mn-ea"/>
                  <a:cs typeface="+mn-cs"/>
                </a:rPr>
                <a:t>aka.ms/adopt/containers</a:t>
              </a:r>
            </a:p>
          </p:txBody>
        </p:sp>
        <p:pic>
          <p:nvPicPr>
            <p:cNvPr id="38" name="Graphic 37">
              <a:extLst>
                <a:ext uri="{FF2B5EF4-FFF2-40B4-BE49-F238E27FC236}">
                  <a16:creationId xmlns:a16="http://schemas.microsoft.com/office/drawing/2014/main" id="{004C7498-045C-4A20-9C33-A96C0D12BA66}"/>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944"/>
            <a:stretch/>
          </p:blipFill>
          <p:spPr>
            <a:xfrm>
              <a:off x="0" y="3366911"/>
              <a:ext cx="629664" cy="676656"/>
            </a:xfrm>
            <a:prstGeom prst="rect">
              <a:avLst/>
            </a:prstGeom>
          </p:spPr>
        </p:pic>
      </p:grpSp>
      <p:grpSp>
        <p:nvGrpSpPr>
          <p:cNvPr id="50" name="Group 49" descr="Download our guide to learn more about Kubernetes at aka.ms/LearnKubernetes">
            <a:extLst>
              <a:ext uri="{FF2B5EF4-FFF2-40B4-BE49-F238E27FC236}">
                <a16:creationId xmlns:a16="http://schemas.microsoft.com/office/drawing/2014/main" id="{E8680FA5-558D-4A88-849C-61E845873291}"/>
              </a:ext>
            </a:extLst>
          </p:cNvPr>
          <p:cNvGrpSpPr/>
          <p:nvPr/>
        </p:nvGrpSpPr>
        <p:grpSpPr>
          <a:xfrm>
            <a:off x="6279304" y="2185533"/>
            <a:ext cx="3017520" cy="1920240"/>
            <a:chOff x="6279304" y="2185533"/>
            <a:chExt cx="3017520" cy="1920240"/>
          </a:xfrm>
        </p:grpSpPr>
        <p:sp>
          <p:nvSpPr>
            <p:cNvPr id="9" name="Rectangle 8">
              <a:extLst>
                <a:ext uri="{FF2B5EF4-FFF2-40B4-BE49-F238E27FC236}">
                  <a16:creationId xmlns:a16="http://schemas.microsoft.com/office/drawing/2014/main" id="{E6346D07-E2BD-4C59-B040-52951CFE1C02}"/>
                </a:ext>
              </a:extLst>
            </p:cNvPr>
            <p:cNvSpPr/>
            <p:nvPr/>
          </p:nvSpPr>
          <p:spPr bwMode="auto">
            <a:xfrm>
              <a:off x="6279304" y="2185533"/>
              <a:ext cx="3017520" cy="1920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964D52FA-DFB3-41AE-97A7-A154D20C5373}"/>
                </a:ext>
              </a:extLst>
            </p:cNvPr>
            <p:cNvSpPr txBox="1"/>
            <p:nvPr/>
          </p:nvSpPr>
          <p:spPr>
            <a:xfrm>
              <a:off x="6279304" y="2185533"/>
              <a:ext cx="3017520" cy="8217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3C3C41"/>
                  </a:solidFill>
                  <a:effectLst/>
                  <a:uLnTx/>
                  <a:uFillTx/>
                  <a:latin typeface="Segoe UI Semibold"/>
                  <a:ea typeface="+mn-ea"/>
                  <a:cs typeface="+mn-cs"/>
                </a:rPr>
                <a:t>Learning path</a:t>
              </a:r>
              <a:br>
                <a:rPr kumimoji="0" lang="en-US" sz="2400" b="0" i="0" u="none" strike="noStrike" kern="1200" cap="none" spc="0" normalizeH="0" baseline="0" noProof="0" dirty="0">
                  <a:ln>
                    <a:noFill/>
                  </a:ln>
                  <a:solidFill>
                    <a:srgbClr val="3C3C41"/>
                  </a:solidFill>
                  <a:effectLst/>
                  <a:uLnTx/>
                  <a:uFillTx/>
                  <a:latin typeface="Segoe UI"/>
                  <a:ea typeface="+mn-ea"/>
                  <a:cs typeface="+mn-cs"/>
                </a:rPr>
              </a:br>
              <a:r>
                <a:rPr kumimoji="0" lang="en-US" sz="1600" b="0" i="0" u="none" strike="noStrike" kern="1200" cap="none" spc="0" normalizeH="0" baseline="0" noProof="0" dirty="0">
                  <a:ln>
                    <a:noFill/>
                  </a:ln>
                  <a:solidFill>
                    <a:srgbClr val="3C3C41"/>
                  </a:solidFill>
                  <a:effectLst/>
                  <a:uLnTx/>
                  <a:uFillTx/>
                  <a:latin typeface="Segoe UI"/>
                  <a:ea typeface="+mn-ea"/>
                  <a:cs typeface="+mn-cs"/>
                </a:rPr>
                <a:t>aka.ms/LearnKubernetes</a:t>
              </a:r>
            </a:p>
          </p:txBody>
        </p:sp>
        <p:pic>
          <p:nvPicPr>
            <p:cNvPr id="45" name="Graphic 44">
              <a:extLst>
                <a:ext uri="{FF2B5EF4-FFF2-40B4-BE49-F238E27FC236}">
                  <a16:creationId xmlns:a16="http://schemas.microsoft.com/office/drawing/2014/main" id="{06AFD46F-A1A4-4A2A-B07F-BB29C01F87C5}"/>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6566"/>
            <a:stretch/>
          </p:blipFill>
          <p:spPr>
            <a:xfrm>
              <a:off x="6279304" y="3366911"/>
              <a:ext cx="786384" cy="734751"/>
            </a:xfrm>
            <a:prstGeom prst="rect">
              <a:avLst/>
            </a:prstGeom>
          </p:spPr>
        </p:pic>
      </p:grpSp>
      <p:grpSp>
        <p:nvGrpSpPr>
          <p:cNvPr id="27" name="Group 26" descr="Learn more about Kubernetes at aka.ms/k8sLearning">
            <a:extLst>
              <a:ext uri="{FF2B5EF4-FFF2-40B4-BE49-F238E27FC236}">
                <a16:creationId xmlns:a16="http://schemas.microsoft.com/office/drawing/2014/main" id="{8E2A7684-6991-4883-AFD0-C8DD029ACEE4}"/>
              </a:ext>
            </a:extLst>
          </p:cNvPr>
          <p:cNvGrpSpPr/>
          <p:nvPr/>
        </p:nvGrpSpPr>
        <p:grpSpPr>
          <a:xfrm>
            <a:off x="9418955" y="2185533"/>
            <a:ext cx="3017520" cy="1941854"/>
            <a:chOff x="9418955" y="2185533"/>
            <a:chExt cx="3017520" cy="1941854"/>
          </a:xfrm>
        </p:grpSpPr>
        <p:sp>
          <p:nvSpPr>
            <p:cNvPr id="10" name="Rectangle 9">
              <a:extLst>
                <a:ext uri="{FF2B5EF4-FFF2-40B4-BE49-F238E27FC236}">
                  <a16:creationId xmlns:a16="http://schemas.microsoft.com/office/drawing/2014/main" id="{AEED2A74-3261-44B6-B179-7D1508E3C035}"/>
                </a:ext>
              </a:extLst>
            </p:cNvPr>
            <p:cNvSpPr/>
            <p:nvPr/>
          </p:nvSpPr>
          <p:spPr bwMode="auto">
            <a:xfrm>
              <a:off x="9418955" y="2185533"/>
              <a:ext cx="3017520" cy="1920240"/>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99BE162A-C39C-42F5-B1A3-B97DA7955AC2}"/>
                </a:ext>
              </a:extLst>
            </p:cNvPr>
            <p:cNvSpPr txBox="1"/>
            <p:nvPr/>
          </p:nvSpPr>
          <p:spPr>
            <a:xfrm>
              <a:off x="9418955" y="2185533"/>
              <a:ext cx="3017520" cy="8217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mn-ea"/>
                  <a:cs typeface="+mn-cs"/>
                </a:rPr>
                <a:t>What is Kubernetes</a:t>
              </a:r>
              <a:br>
                <a:rPr kumimoji="0" lang="en-US" sz="24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aka.ms/k8sLearning</a:t>
              </a:r>
            </a:p>
          </p:txBody>
        </p:sp>
        <p:pic>
          <p:nvPicPr>
            <p:cNvPr id="26" name="Graphic 25">
              <a:extLst>
                <a:ext uri="{FF2B5EF4-FFF2-40B4-BE49-F238E27FC236}">
                  <a16:creationId xmlns:a16="http://schemas.microsoft.com/office/drawing/2014/main" id="{87EFC146-2021-4747-80EA-B70DC7B6576B}"/>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l="7220"/>
            <a:stretch/>
          </p:blipFill>
          <p:spPr>
            <a:xfrm>
              <a:off x="9418955" y="3359291"/>
              <a:ext cx="712640" cy="768096"/>
            </a:xfrm>
            <a:prstGeom prst="rect">
              <a:avLst/>
            </a:prstGeom>
          </p:spPr>
        </p:pic>
      </p:grpSp>
      <p:grpSp>
        <p:nvGrpSpPr>
          <p:cNvPr id="48" name="Group 47" descr="Access our Azure Friday video series and hear from our experts at aka.ms/AKS/videos">
            <a:extLst>
              <a:ext uri="{FF2B5EF4-FFF2-40B4-BE49-F238E27FC236}">
                <a16:creationId xmlns:a16="http://schemas.microsoft.com/office/drawing/2014/main" id="{40381348-B210-4F36-B09C-F0AF1AB93070}"/>
              </a:ext>
            </a:extLst>
          </p:cNvPr>
          <p:cNvGrpSpPr/>
          <p:nvPr/>
        </p:nvGrpSpPr>
        <p:grpSpPr>
          <a:xfrm>
            <a:off x="0" y="4225041"/>
            <a:ext cx="3017520" cy="1920240"/>
            <a:chOff x="0" y="4225041"/>
            <a:chExt cx="3017520" cy="1920240"/>
          </a:xfrm>
        </p:grpSpPr>
        <p:sp>
          <p:nvSpPr>
            <p:cNvPr id="14" name="Rectangle 13">
              <a:extLst>
                <a:ext uri="{FF2B5EF4-FFF2-40B4-BE49-F238E27FC236}">
                  <a16:creationId xmlns:a16="http://schemas.microsoft.com/office/drawing/2014/main" id="{CEB59803-FF60-47B5-ADBD-8D4E20E363DC}"/>
                </a:ext>
              </a:extLst>
            </p:cNvPr>
            <p:cNvSpPr/>
            <p:nvPr/>
          </p:nvSpPr>
          <p:spPr bwMode="auto">
            <a:xfrm>
              <a:off x="0" y="4225041"/>
              <a:ext cx="3017520" cy="1920240"/>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4339E481-8B4A-4343-8EED-66EC35EB3611}"/>
                </a:ext>
              </a:extLst>
            </p:cNvPr>
            <p:cNvSpPr txBox="1"/>
            <p:nvPr/>
          </p:nvSpPr>
          <p:spPr>
            <a:xfrm>
              <a:off x="0" y="4225041"/>
              <a:ext cx="3017520" cy="8217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mn-ea"/>
                  <a:cs typeface="+mn-cs"/>
                </a:rPr>
                <a:t>Hear from experts</a:t>
              </a:r>
              <a:br>
                <a:rPr kumimoji="0" lang="en-US" sz="24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aka.ms/AKS/videos</a:t>
              </a:r>
            </a:p>
          </p:txBody>
        </p:sp>
        <p:pic>
          <p:nvPicPr>
            <p:cNvPr id="47" name="Graphic 46">
              <a:extLst>
                <a:ext uri="{FF2B5EF4-FFF2-40B4-BE49-F238E27FC236}">
                  <a16:creationId xmlns:a16="http://schemas.microsoft.com/office/drawing/2014/main" id="{B0F7CB65-9E21-4D4B-97BC-E5E4870D6181}"/>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6200" b="6200"/>
            <a:stretch/>
          </p:blipFill>
          <p:spPr>
            <a:xfrm>
              <a:off x="0" y="5322321"/>
              <a:ext cx="822960" cy="822960"/>
            </a:xfrm>
            <a:prstGeom prst="rect">
              <a:avLst/>
            </a:prstGeom>
          </p:spPr>
        </p:pic>
      </p:grpSp>
      <p:grpSp>
        <p:nvGrpSpPr>
          <p:cNvPr id="55" name="Group 54" descr="Read about how our customers are using Azure Kubernetes Service at aka.ms/AKS/casestudy">
            <a:extLst>
              <a:ext uri="{FF2B5EF4-FFF2-40B4-BE49-F238E27FC236}">
                <a16:creationId xmlns:a16="http://schemas.microsoft.com/office/drawing/2014/main" id="{C0678799-82F8-4AA2-B89F-4E87E387812E}"/>
              </a:ext>
            </a:extLst>
          </p:cNvPr>
          <p:cNvGrpSpPr/>
          <p:nvPr/>
        </p:nvGrpSpPr>
        <p:grpSpPr>
          <a:xfrm>
            <a:off x="3139643" y="4225040"/>
            <a:ext cx="3017528" cy="1920242"/>
            <a:chOff x="3139643" y="4225040"/>
            <a:chExt cx="3017528" cy="1920242"/>
          </a:xfrm>
        </p:grpSpPr>
        <p:sp>
          <p:nvSpPr>
            <p:cNvPr id="11" name="Rectangle 10">
              <a:extLst>
                <a:ext uri="{FF2B5EF4-FFF2-40B4-BE49-F238E27FC236}">
                  <a16:creationId xmlns:a16="http://schemas.microsoft.com/office/drawing/2014/main" id="{FC592906-7C6C-4A7D-A265-B7FAC738AAF7}"/>
                </a:ext>
              </a:extLst>
            </p:cNvPr>
            <p:cNvSpPr/>
            <p:nvPr/>
          </p:nvSpPr>
          <p:spPr bwMode="auto">
            <a:xfrm>
              <a:off x="3139647" y="4225042"/>
              <a:ext cx="3017520" cy="1920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5369B9E2-9AF5-42DC-9374-6A2F29506FC0}"/>
                </a:ext>
              </a:extLst>
            </p:cNvPr>
            <p:cNvSpPr txBox="1"/>
            <p:nvPr/>
          </p:nvSpPr>
          <p:spPr>
            <a:xfrm>
              <a:off x="3139651" y="4225040"/>
              <a:ext cx="3017520" cy="822960"/>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3C3C41"/>
                  </a:solidFill>
                  <a:effectLst/>
                  <a:uLnTx/>
                  <a:uFillTx/>
                  <a:latin typeface="Segoe UI Semibold"/>
                  <a:ea typeface="+mn-ea"/>
                  <a:cs typeface="+mn-cs"/>
                </a:rPr>
                <a:t>Case studies</a:t>
              </a:r>
              <a:br>
                <a:rPr kumimoji="0" lang="en-US" sz="2400" b="0" i="0" u="none" strike="noStrike" kern="1200" cap="none" spc="0" normalizeH="0" baseline="0" noProof="0" dirty="0">
                  <a:ln>
                    <a:noFill/>
                  </a:ln>
                  <a:solidFill>
                    <a:srgbClr val="3C3C41"/>
                  </a:solidFill>
                  <a:effectLst/>
                  <a:uLnTx/>
                  <a:uFillTx/>
                  <a:latin typeface="Segoe UI"/>
                  <a:ea typeface="+mn-ea"/>
                  <a:cs typeface="+mn-cs"/>
                </a:rPr>
              </a:br>
              <a:r>
                <a:rPr kumimoji="0" lang="en-US" sz="1600" b="0" i="0" u="none" strike="noStrike" kern="1200" cap="none" spc="0" normalizeH="0" baseline="0" noProof="0" dirty="0">
                  <a:ln>
                    <a:noFill/>
                  </a:ln>
                  <a:solidFill>
                    <a:srgbClr val="3C3C41"/>
                  </a:solidFill>
                  <a:effectLst/>
                  <a:uLnTx/>
                  <a:uFillTx/>
                  <a:latin typeface="Segoe UI"/>
                  <a:ea typeface="+mn-ea"/>
                  <a:cs typeface="+mn-cs"/>
                </a:rPr>
                <a:t>aka.ms/AKS/</a:t>
              </a:r>
              <a:r>
                <a:rPr kumimoji="0" lang="en-US" sz="1600" b="0" i="0" u="none" strike="noStrike" kern="1200" cap="none" spc="0" normalizeH="0" baseline="0" noProof="0" dirty="0" err="1">
                  <a:ln>
                    <a:noFill/>
                  </a:ln>
                  <a:solidFill>
                    <a:srgbClr val="3C3C41"/>
                  </a:solidFill>
                  <a:effectLst/>
                  <a:uLnTx/>
                  <a:uFillTx/>
                  <a:latin typeface="Segoe UI"/>
                  <a:ea typeface="+mn-ea"/>
                  <a:cs typeface="+mn-cs"/>
                </a:rPr>
                <a:t>casestudy</a:t>
              </a:r>
              <a:endParaRPr kumimoji="0" lang="en-US" sz="1600" b="0" i="0" u="none" strike="noStrike" kern="1200" cap="none" spc="0" normalizeH="0" baseline="0" noProof="0" dirty="0">
                <a:ln>
                  <a:noFill/>
                </a:ln>
                <a:solidFill>
                  <a:srgbClr val="3C3C41"/>
                </a:solidFill>
                <a:effectLst/>
                <a:uLnTx/>
                <a:uFillTx/>
                <a:latin typeface="Segoe UI"/>
                <a:ea typeface="+mn-ea"/>
                <a:cs typeface="+mn-cs"/>
              </a:endParaRPr>
            </a:p>
          </p:txBody>
        </p:sp>
        <p:pic>
          <p:nvPicPr>
            <p:cNvPr id="54" name="Graphic 53">
              <a:extLst>
                <a:ext uri="{FF2B5EF4-FFF2-40B4-BE49-F238E27FC236}">
                  <a16:creationId xmlns:a16="http://schemas.microsoft.com/office/drawing/2014/main" id="{0CEB6A32-49DF-4398-8B47-1280EC761DD2}"/>
                </a:ext>
              </a:extLst>
            </p:cNvPr>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l="-1" r="6699" b="13372"/>
            <a:stretch/>
          </p:blipFill>
          <p:spPr>
            <a:xfrm flipH="1">
              <a:off x="3139643" y="5400688"/>
              <a:ext cx="801966" cy="744594"/>
            </a:xfrm>
            <a:prstGeom prst="rect">
              <a:avLst/>
            </a:prstGeom>
          </p:spPr>
        </p:pic>
      </p:grpSp>
      <p:grpSp>
        <p:nvGrpSpPr>
          <p:cNvPr id="30" name="Group 29" descr="Access our roadmap to see what's new for Azure Kubernetes Service at aka.ms/k8sroadmap">
            <a:extLst>
              <a:ext uri="{FF2B5EF4-FFF2-40B4-BE49-F238E27FC236}">
                <a16:creationId xmlns:a16="http://schemas.microsoft.com/office/drawing/2014/main" id="{FA51B140-EA35-4C16-AD66-9C73C6892B8D}"/>
              </a:ext>
            </a:extLst>
          </p:cNvPr>
          <p:cNvGrpSpPr/>
          <p:nvPr/>
        </p:nvGrpSpPr>
        <p:grpSpPr>
          <a:xfrm>
            <a:off x="6279302" y="4225041"/>
            <a:ext cx="3017522" cy="1920240"/>
            <a:chOff x="6279302" y="4225041"/>
            <a:chExt cx="3017522" cy="1920240"/>
          </a:xfrm>
        </p:grpSpPr>
        <p:sp>
          <p:nvSpPr>
            <p:cNvPr id="12" name="TextBox 11">
              <a:extLst>
                <a:ext uri="{FF2B5EF4-FFF2-40B4-BE49-F238E27FC236}">
                  <a16:creationId xmlns:a16="http://schemas.microsoft.com/office/drawing/2014/main" id="{A0BF93E6-24CD-4299-B241-91B380D4DD63}"/>
                </a:ext>
              </a:extLst>
            </p:cNvPr>
            <p:cNvSpPr txBox="1"/>
            <p:nvPr/>
          </p:nvSpPr>
          <p:spPr>
            <a:xfrm>
              <a:off x="6279304" y="4225041"/>
              <a:ext cx="3017520" cy="1920240"/>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 name="TextBox 21">
              <a:extLst>
                <a:ext uri="{FF2B5EF4-FFF2-40B4-BE49-F238E27FC236}">
                  <a16:creationId xmlns:a16="http://schemas.microsoft.com/office/drawing/2014/main" id="{02D161C1-41C3-4D50-805B-407501AF77E5}"/>
                </a:ext>
              </a:extLst>
            </p:cNvPr>
            <p:cNvSpPr txBox="1"/>
            <p:nvPr/>
          </p:nvSpPr>
          <p:spPr>
            <a:xfrm>
              <a:off x="6279304" y="4225041"/>
              <a:ext cx="3017520" cy="8217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mn-ea"/>
                  <a:cs typeface="+mn-cs"/>
                </a:rPr>
                <a:t>See what’s new </a:t>
              </a:r>
              <a:br>
                <a:rPr kumimoji="0" lang="en-US" sz="20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aka.ms/k8sroadmap</a:t>
              </a:r>
            </a:p>
          </p:txBody>
        </p:sp>
        <p:pic>
          <p:nvPicPr>
            <p:cNvPr id="29" name="Graphic 28">
              <a:extLst>
                <a:ext uri="{FF2B5EF4-FFF2-40B4-BE49-F238E27FC236}">
                  <a16:creationId xmlns:a16="http://schemas.microsoft.com/office/drawing/2014/main" id="{06FDB370-2C73-4D05-881C-62D1F4C06299}"/>
                </a:ext>
              </a:extLst>
            </p:cNvPr>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l="13101" b="12590"/>
            <a:stretch/>
          </p:blipFill>
          <p:spPr>
            <a:xfrm>
              <a:off x="6279302" y="5393964"/>
              <a:ext cx="746929" cy="751317"/>
            </a:xfrm>
            <a:prstGeom prst="rect">
              <a:avLst/>
            </a:prstGeom>
          </p:spPr>
        </p:pic>
      </p:grpSp>
      <p:grpSp>
        <p:nvGrpSpPr>
          <p:cNvPr id="33" name="Group 32" descr="Sign up for an Azure free account and get started with 12 months of free services at aka.ms/AKS/trial ">
            <a:extLst>
              <a:ext uri="{FF2B5EF4-FFF2-40B4-BE49-F238E27FC236}">
                <a16:creationId xmlns:a16="http://schemas.microsoft.com/office/drawing/2014/main" id="{E7180E30-955E-45E7-B393-DF407DE14858}"/>
              </a:ext>
            </a:extLst>
          </p:cNvPr>
          <p:cNvGrpSpPr/>
          <p:nvPr/>
        </p:nvGrpSpPr>
        <p:grpSpPr>
          <a:xfrm>
            <a:off x="9418954" y="4225041"/>
            <a:ext cx="3017522" cy="1920240"/>
            <a:chOff x="9418954" y="4225041"/>
            <a:chExt cx="3017522" cy="1920240"/>
          </a:xfrm>
        </p:grpSpPr>
        <p:sp>
          <p:nvSpPr>
            <p:cNvPr id="13" name="Rectangle 12">
              <a:extLst>
                <a:ext uri="{FF2B5EF4-FFF2-40B4-BE49-F238E27FC236}">
                  <a16:creationId xmlns:a16="http://schemas.microsoft.com/office/drawing/2014/main" id="{431CFC84-4E91-40F3-BC19-67340334F9D2}"/>
                </a:ext>
              </a:extLst>
            </p:cNvPr>
            <p:cNvSpPr/>
            <p:nvPr/>
          </p:nvSpPr>
          <p:spPr bwMode="auto">
            <a:xfrm>
              <a:off x="9418956" y="4225041"/>
              <a:ext cx="3017520" cy="1920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D19FBBB2-7A35-492D-9D33-E3D0CA64C49E}"/>
                </a:ext>
              </a:extLst>
            </p:cNvPr>
            <p:cNvSpPr txBox="1"/>
            <p:nvPr/>
          </p:nvSpPr>
          <p:spPr>
            <a:xfrm>
              <a:off x="9418956" y="4225041"/>
              <a:ext cx="3017520" cy="8217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3C3C41"/>
                  </a:solidFill>
                  <a:effectLst/>
                  <a:uLnTx/>
                  <a:uFillTx/>
                  <a:latin typeface="Segoe UI Semibold"/>
                  <a:ea typeface="+mn-ea"/>
                  <a:cs typeface="+mn-cs"/>
                </a:rPr>
                <a:t>Try for free</a:t>
              </a:r>
              <a:br>
                <a:rPr kumimoji="0" lang="en-US" sz="2400" b="0" i="0" u="none" strike="noStrike" kern="1200" cap="none" spc="0" normalizeH="0" baseline="0" noProof="0" dirty="0">
                  <a:ln>
                    <a:noFill/>
                  </a:ln>
                  <a:solidFill>
                    <a:srgbClr val="3C3C41"/>
                  </a:solidFill>
                  <a:effectLst/>
                  <a:uLnTx/>
                  <a:uFillTx/>
                  <a:latin typeface="Segoe UI"/>
                  <a:ea typeface="+mn-ea"/>
                  <a:cs typeface="+mn-cs"/>
                </a:rPr>
              </a:br>
              <a:r>
                <a:rPr kumimoji="0" lang="en-US" sz="1600" b="0" i="0" u="none" strike="noStrike" kern="1200" cap="none" spc="0" normalizeH="0" baseline="0" noProof="0" dirty="0">
                  <a:ln>
                    <a:noFill/>
                  </a:ln>
                  <a:solidFill>
                    <a:srgbClr val="3C3C41"/>
                  </a:solidFill>
                  <a:effectLst/>
                  <a:uLnTx/>
                  <a:uFillTx/>
                  <a:latin typeface="Segoe UI"/>
                  <a:ea typeface="+mn-ea"/>
                  <a:cs typeface="+mn-cs"/>
                </a:rPr>
                <a:t>aka.ms/AKS/trial</a:t>
              </a:r>
            </a:p>
          </p:txBody>
        </p:sp>
        <p:pic>
          <p:nvPicPr>
            <p:cNvPr id="32" name="Graphic 31">
              <a:extLst>
                <a:ext uri="{FF2B5EF4-FFF2-40B4-BE49-F238E27FC236}">
                  <a16:creationId xmlns:a16="http://schemas.microsoft.com/office/drawing/2014/main" id="{F2BC627C-B612-4DE6-92DE-4AF54AF40EED}"/>
                </a:ext>
              </a:extLst>
            </p:cNvPr>
            <p:cNvPicPr>
              <a:picLocks noChangeAspect="1"/>
            </p:cNvPicPr>
            <p:nvPr/>
          </p:nvPicPr>
          <p:blipFill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9418954" y="5323518"/>
              <a:ext cx="843857" cy="821763"/>
            </a:xfrm>
            <a:prstGeom prst="rect">
              <a:avLst/>
            </a:prstGeom>
          </p:spPr>
        </p:pic>
      </p:grpSp>
      <p:grpSp>
        <p:nvGrpSpPr>
          <p:cNvPr id="52" name="Group 51">
            <a:extLst>
              <a:ext uri="{FF2B5EF4-FFF2-40B4-BE49-F238E27FC236}">
                <a16:creationId xmlns:a16="http://schemas.microsoft.com/office/drawing/2014/main" id="{234D7362-8233-423E-B2CB-2FCF37D739D5}"/>
              </a:ext>
              <a:ext uri="{C183D7F6-B498-43B3-948B-1728B52AA6E4}">
                <adec:decorative xmlns:adec="http://schemas.microsoft.com/office/drawing/2017/decorative" val="1"/>
              </a:ext>
            </a:extLst>
          </p:cNvPr>
          <p:cNvGrpSpPr/>
          <p:nvPr/>
        </p:nvGrpSpPr>
        <p:grpSpPr>
          <a:xfrm>
            <a:off x="3139642" y="2185531"/>
            <a:ext cx="3017530" cy="1920242"/>
            <a:chOff x="3139642" y="2185531"/>
            <a:chExt cx="3017530" cy="1920242"/>
          </a:xfrm>
        </p:grpSpPr>
        <p:sp>
          <p:nvSpPr>
            <p:cNvPr id="8" name="TextBox 7">
              <a:extLst>
                <a:ext uri="{FF2B5EF4-FFF2-40B4-BE49-F238E27FC236}">
                  <a16:creationId xmlns:a16="http://schemas.microsoft.com/office/drawing/2014/main" id="{9F511FCD-8132-43BB-AD40-7382828856E8}"/>
                </a:ext>
              </a:extLst>
            </p:cNvPr>
            <p:cNvSpPr txBox="1"/>
            <p:nvPr/>
          </p:nvSpPr>
          <p:spPr>
            <a:xfrm>
              <a:off x="3139652" y="2185533"/>
              <a:ext cx="3017520" cy="1920240"/>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8" name="TextBox 17">
              <a:extLst>
                <a:ext uri="{FF2B5EF4-FFF2-40B4-BE49-F238E27FC236}">
                  <a16:creationId xmlns:a16="http://schemas.microsoft.com/office/drawing/2014/main" id="{288EA035-3F89-41E3-B514-56C152C1F86B}"/>
                </a:ext>
              </a:extLst>
            </p:cNvPr>
            <p:cNvSpPr txBox="1"/>
            <p:nvPr/>
          </p:nvSpPr>
          <p:spPr>
            <a:xfrm>
              <a:off x="3139651" y="2185531"/>
              <a:ext cx="3017520" cy="11264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mn-ea"/>
                  <a:cs typeface="+mn-cs"/>
                </a:rPr>
                <a:t>Kubernetes on Azure</a:t>
              </a:r>
              <a:br>
                <a:rPr kumimoji="0" lang="en-US" sz="24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aka.ms/K8sonAzure</a:t>
              </a:r>
            </a:p>
          </p:txBody>
        </p:sp>
        <p:pic>
          <p:nvPicPr>
            <p:cNvPr id="51" name="Graphic 50">
              <a:extLst>
                <a:ext uri="{FF2B5EF4-FFF2-40B4-BE49-F238E27FC236}">
                  <a16:creationId xmlns:a16="http://schemas.microsoft.com/office/drawing/2014/main" id="{C9E44E2D-59E5-40E7-926B-2C818ECBB2E0}"/>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5797" b="6601"/>
            <a:stretch/>
          </p:blipFill>
          <p:spPr>
            <a:xfrm>
              <a:off x="3139642" y="3353554"/>
              <a:ext cx="852917" cy="752219"/>
            </a:xfrm>
            <a:prstGeom prst="rect">
              <a:avLst/>
            </a:prstGeom>
          </p:spPr>
        </p:pic>
      </p:grpSp>
    </p:spTree>
    <p:extLst>
      <p:ext uri="{BB962C8B-B14F-4D97-AF65-F5344CB8AC3E}">
        <p14:creationId xmlns:p14="http://schemas.microsoft.com/office/powerpoint/2010/main" val="25015941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sz="3600" dirty="0"/>
              <a:t>Thank you.</a:t>
            </a:r>
          </a:p>
        </p:txBody>
      </p:sp>
    </p:spTree>
    <p:extLst>
      <p:ext uri="{BB962C8B-B14F-4D97-AF65-F5344CB8AC3E}">
        <p14:creationId xmlns:p14="http://schemas.microsoft.com/office/powerpoint/2010/main" val="420885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a:t>Build on an enterprise-grade, secure platform</a:t>
            </a:r>
          </a:p>
        </p:txBody>
      </p:sp>
      <p:grpSp>
        <p:nvGrpSpPr>
          <p:cNvPr id="25" name="Group 24" descr="Control access through AAD and RBAC">
            <a:extLst>
              <a:ext uri="{FF2B5EF4-FFF2-40B4-BE49-F238E27FC236}">
                <a16:creationId xmlns:a16="http://schemas.microsoft.com/office/drawing/2014/main" id="{A133EA93-2FAC-4759-9118-5DB07E78B142}"/>
              </a:ext>
            </a:extLst>
          </p:cNvPr>
          <p:cNvGrpSpPr/>
          <p:nvPr/>
        </p:nvGrpSpPr>
        <p:grpSpPr>
          <a:xfrm>
            <a:off x="330676" y="2684436"/>
            <a:ext cx="2322926" cy="1717331"/>
            <a:chOff x="156819" y="2684436"/>
            <a:chExt cx="2322926" cy="1717331"/>
          </a:xfrm>
        </p:grpSpPr>
        <p:sp>
          <p:nvSpPr>
            <p:cNvPr id="15" name="TextBox 14">
              <a:extLst>
                <a:ext uri="{FF2B5EF4-FFF2-40B4-BE49-F238E27FC236}">
                  <a16:creationId xmlns:a16="http://schemas.microsoft.com/office/drawing/2014/main" id="{76E2E801-C53A-4BD8-849F-CB2895EB0EB3}"/>
                </a:ext>
              </a:extLst>
            </p:cNvPr>
            <p:cNvSpPr txBox="1"/>
            <p:nvPr/>
          </p:nvSpPr>
          <p:spPr>
            <a:xfrm>
              <a:off x="156819" y="3558112"/>
              <a:ext cx="2322926" cy="843655"/>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Control </a:t>
              </a:r>
              <a:b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access through </a:t>
              </a:r>
              <a:b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AAD and RBAC</a:t>
              </a:r>
            </a:p>
          </p:txBody>
        </p:sp>
        <p:sp>
          <p:nvSpPr>
            <p:cNvPr id="26" name="safe" title="Icon of a locked safe">
              <a:extLst>
                <a:ext uri="{FF2B5EF4-FFF2-40B4-BE49-F238E27FC236}">
                  <a16:creationId xmlns:a16="http://schemas.microsoft.com/office/drawing/2014/main" id="{6C298CB2-7E26-4572-9227-4D7D818AC3EB}"/>
                </a:ext>
              </a:extLst>
            </p:cNvPr>
            <p:cNvSpPr>
              <a:spLocks noChangeAspect="1" noEditPoints="1"/>
            </p:cNvSpPr>
            <p:nvPr/>
          </p:nvSpPr>
          <p:spPr bwMode="auto">
            <a:xfrm>
              <a:off x="971662" y="2684436"/>
              <a:ext cx="693241" cy="734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descr="Get runtime vulnerability scanning and auditing through Azure Security Center&#10;">
            <a:extLst>
              <a:ext uri="{FF2B5EF4-FFF2-40B4-BE49-F238E27FC236}">
                <a16:creationId xmlns:a16="http://schemas.microsoft.com/office/drawing/2014/main" id="{BE0FFF70-0308-42BC-9036-3ED771A9622E}"/>
              </a:ext>
            </a:extLst>
          </p:cNvPr>
          <p:cNvGrpSpPr/>
          <p:nvPr/>
        </p:nvGrpSpPr>
        <p:grpSpPr>
          <a:xfrm>
            <a:off x="2693725" y="2746400"/>
            <a:ext cx="2322926" cy="2024699"/>
            <a:chOff x="2519868" y="2746400"/>
            <a:chExt cx="2322926" cy="2024699"/>
          </a:xfrm>
        </p:grpSpPr>
        <p:sp>
          <p:nvSpPr>
            <p:cNvPr id="22" name="scanner" title="Icon of a scanner">
              <a:extLst>
                <a:ext uri="{FF2B5EF4-FFF2-40B4-BE49-F238E27FC236}">
                  <a16:creationId xmlns:a16="http://schemas.microsoft.com/office/drawing/2014/main" id="{FD001289-04A1-416A-83BF-815BADFCAD6F}"/>
                </a:ext>
              </a:extLst>
            </p:cNvPr>
            <p:cNvSpPr>
              <a:spLocks noChangeAspect="1" noEditPoints="1"/>
            </p:cNvSpPr>
            <p:nvPr/>
          </p:nvSpPr>
          <p:spPr bwMode="auto">
            <a:xfrm>
              <a:off x="3310579" y="2746400"/>
              <a:ext cx="741505" cy="610832"/>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189EB4B7-87CF-4045-BADC-234FAF665571}"/>
                </a:ext>
              </a:extLst>
            </p:cNvPr>
            <p:cNvSpPr txBox="1"/>
            <p:nvPr/>
          </p:nvSpPr>
          <p:spPr>
            <a:xfrm>
              <a:off x="2519868" y="3558112"/>
              <a:ext cx="2322926" cy="1212987"/>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lang="en-US" sz="1200" dirty="0">
                  <a:solidFill>
                    <a:srgbClr val="000000"/>
                  </a:solidFill>
                  <a:latin typeface="Segoe UI" panose="020B0502040204020203" pitchFamily="34" charset="0"/>
                  <a:cs typeface="Segoe UI" panose="020B0502040204020203" pitchFamily="34" charset="0"/>
                </a:rPr>
                <a:t>Get runtime vulnerability scanning and auditing through Azure Security Center</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47" name="Group 46" descr="Put guardrails in your development process with Azure Policy">
            <a:extLst>
              <a:ext uri="{FF2B5EF4-FFF2-40B4-BE49-F238E27FC236}">
                <a16:creationId xmlns:a16="http://schemas.microsoft.com/office/drawing/2014/main" id="{68B1FB57-F596-4C8C-8D4D-4B6FDB4D75E5}"/>
              </a:ext>
            </a:extLst>
          </p:cNvPr>
          <p:cNvGrpSpPr/>
          <p:nvPr/>
        </p:nvGrpSpPr>
        <p:grpSpPr>
          <a:xfrm>
            <a:off x="5056774" y="2662222"/>
            <a:ext cx="2322926" cy="1739545"/>
            <a:chOff x="4882917" y="2662222"/>
            <a:chExt cx="2322926" cy="1739545"/>
          </a:xfrm>
        </p:grpSpPr>
        <p:sp>
          <p:nvSpPr>
            <p:cNvPr id="12" name="TextBox 11">
              <a:extLst>
                <a:ext uri="{FF2B5EF4-FFF2-40B4-BE49-F238E27FC236}">
                  <a16:creationId xmlns:a16="http://schemas.microsoft.com/office/drawing/2014/main" id="{E92AC923-3F09-4B8F-A47E-2E4D8D1F9E3B}"/>
                </a:ext>
              </a:extLst>
            </p:cNvPr>
            <p:cNvSpPr txBox="1"/>
            <p:nvPr/>
          </p:nvSpPr>
          <p:spPr>
            <a:xfrm>
              <a:off x="4882917" y="3558112"/>
              <a:ext cx="2322926" cy="843655"/>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Put guardrails in your development process with Azure Policy</a:t>
              </a:r>
            </a:p>
          </p:txBody>
        </p:sp>
        <p:sp>
          <p:nvSpPr>
            <p:cNvPr id="29" name="Trackers_EADF" title="Icon of a clipboard with a checklist on it">
              <a:extLst>
                <a:ext uri="{FF2B5EF4-FFF2-40B4-BE49-F238E27FC236}">
                  <a16:creationId xmlns:a16="http://schemas.microsoft.com/office/drawing/2014/main" id="{603544AD-28DD-43CC-ACF4-61E9C983E0AD}"/>
                </a:ext>
              </a:extLst>
            </p:cNvPr>
            <p:cNvSpPr>
              <a:spLocks noChangeAspect="1" noEditPoints="1"/>
            </p:cNvSpPr>
            <p:nvPr/>
          </p:nvSpPr>
          <p:spPr bwMode="auto">
            <a:xfrm>
              <a:off x="5758659" y="2662222"/>
              <a:ext cx="571443" cy="77918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descr="Secure network communications with VNET and network policy">
            <a:extLst>
              <a:ext uri="{FF2B5EF4-FFF2-40B4-BE49-F238E27FC236}">
                <a16:creationId xmlns:a16="http://schemas.microsoft.com/office/drawing/2014/main" id="{69A88C5A-C0DB-4DF3-A7BE-34FE1B73AC43}"/>
              </a:ext>
            </a:extLst>
          </p:cNvPr>
          <p:cNvGrpSpPr/>
          <p:nvPr/>
        </p:nvGrpSpPr>
        <p:grpSpPr>
          <a:xfrm>
            <a:off x="7419823" y="2673106"/>
            <a:ext cx="2322926" cy="1913327"/>
            <a:chOff x="7245966" y="2673106"/>
            <a:chExt cx="2322926" cy="1913327"/>
          </a:xfrm>
        </p:grpSpPr>
        <p:grpSp>
          <p:nvGrpSpPr>
            <p:cNvPr id="17" name="Group 16">
              <a:extLst>
                <a:ext uri="{FF2B5EF4-FFF2-40B4-BE49-F238E27FC236}">
                  <a16:creationId xmlns:a16="http://schemas.microsoft.com/office/drawing/2014/main" id="{AEFB7D9D-498E-4864-AF64-0C9BC36D10BF}"/>
                </a:ext>
              </a:extLst>
            </p:cNvPr>
            <p:cNvGrpSpPr/>
            <p:nvPr/>
          </p:nvGrpSpPr>
          <p:grpSpPr>
            <a:xfrm>
              <a:off x="8121601" y="2673106"/>
              <a:ext cx="571656" cy="757421"/>
              <a:chOff x="9436564" y="1208898"/>
              <a:chExt cx="674143" cy="893212"/>
            </a:xfrm>
          </p:grpSpPr>
          <p:sp>
            <p:nvSpPr>
              <p:cNvPr id="27" name="signal" title="Icon of a communication signal">
                <a:extLst>
                  <a:ext uri="{FF2B5EF4-FFF2-40B4-BE49-F238E27FC236}">
                    <a16:creationId xmlns:a16="http://schemas.microsoft.com/office/drawing/2014/main" id="{992A1C50-6FAD-412F-B7B0-7E5B9F896BBB}"/>
                  </a:ext>
                </a:extLst>
              </p:cNvPr>
              <p:cNvSpPr>
                <a:spLocks noChangeAspect="1" noEditPoints="1"/>
              </p:cNvSpPr>
              <p:nvPr/>
            </p:nvSpPr>
            <p:spPr bwMode="auto">
              <a:xfrm>
                <a:off x="9436564" y="1208898"/>
                <a:ext cx="674143" cy="765139"/>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C05AA320-CF4A-4E60-917A-4AF1BB7C2CF3}"/>
                  </a:ext>
                </a:extLst>
              </p:cNvPr>
              <p:cNvSpPr/>
              <p:nvPr/>
            </p:nvSpPr>
            <p:spPr bwMode="auto">
              <a:xfrm>
                <a:off x="9472552" y="1605776"/>
                <a:ext cx="602166" cy="49065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Lock" title="Icon of a padlock">
                <a:extLst>
                  <a:ext uri="{FF2B5EF4-FFF2-40B4-BE49-F238E27FC236}">
                    <a16:creationId xmlns:a16="http://schemas.microsoft.com/office/drawing/2014/main" id="{19C6AE92-DFAA-46C3-A527-257B483A4030}"/>
                  </a:ext>
                </a:extLst>
              </p:cNvPr>
              <p:cNvSpPr>
                <a:spLocks noChangeAspect="1" noEditPoints="1"/>
              </p:cNvSpPr>
              <p:nvPr/>
            </p:nvSpPr>
            <p:spPr bwMode="auto">
              <a:xfrm>
                <a:off x="9610075" y="1644910"/>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32AA5DD9-991F-4355-BD2E-B434EF066F66}"/>
                </a:ext>
              </a:extLst>
            </p:cNvPr>
            <p:cNvSpPr txBox="1"/>
            <p:nvPr/>
          </p:nvSpPr>
          <p:spPr>
            <a:xfrm>
              <a:off x="7245966" y="3558112"/>
              <a:ext cx="2322926" cy="1028321"/>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Secure network communications with VNET and network policy</a:t>
              </a:r>
            </a:p>
          </p:txBody>
        </p:sp>
      </p:grpSp>
      <p:grpSp>
        <p:nvGrpSpPr>
          <p:cNvPr id="49" name="Group 48" descr="Gain automated threat protection and best practice recommendations for Kubernetes clusters">
            <a:extLst>
              <a:ext uri="{FF2B5EF4-FFF2-40B4-BE49-F238E27FC236}">
                <a16:creationId xmlns:a16="http://schemas.microsoft.com/office/drawing/2014/main" id="{863B2EBD-F613-4BB0-B963-FB3162BCB8CE}"/>
              </a:ext>
            </a:extLst>
          </p:cNvPr>
          <p:cNvGrpSpPr/>
          <p:nvPr/>
        </p:nvGrpSpPr>
        <p:grpSpPr>
          <a:xfrm>
            <a:off x="9782873" y="2705523"/>
            <a:ext cx="2322926" cy="1880910"/>
            <a:chOff x="9609015" y="2705523"/>
            <a:chExt cx="2322926" cy="1880910"/>
          </a:xfrm>
        </p:grpSpPr>
        <p:sp>
          <p:nvSpPr>
            <p:cNvPr id="34" name="TextBox 33">
              <a:extLst>
                <a:ext uri="{FF2B5EF4-FFF2-40B4-BE49-F238E27FC236}">
                  <a16:creationId xmlns:a16="http://schemas.microsoft.com/office/drawing/2014/main" id="{F997B136-EC9F-4733-859F-FD00471C60C1}"/>
                </a:ext>
              </a:extLst>
            </p:cNvPr>
            <p:cNvSpPr txBox="1"/>
            <p:nvPr/>
          </p:nvSpPr>
          <p:spPr>
            <a:xfrm>
              <a:off x="9609015" y="3558112"/>
              <a:ext cx="2322926" cy="1028321"/>
            </a:xfrm>
            <a:prstGeom prst="rect">
              <a:avLst/>
            </a:prstGeom>
            <a:noFill/>
          </p:spPr>
          <p:txBody>
            <a:bodyPr wrap="square" lIns="143428" tIns="143428" rIns="143428" bIns="143428" rtlCol="0" anchor="t">
              <a:noAutofit/>
            </a:bodyPr>
            <a:lstStyle/>
            <a:p>
              <a:pPr lvl="0" algn="ctr" defTabSz="914314">
                <a:spcAft>
                  <a:spcPts val="588"/>
                </a:spcAft>
                <a:defRPr/>
              </a:pPr>
              <a:r>
                <a:rPr lang="en-US" sz="1200" dirty="0">
                  <a:solidFill>
                    <a:srgbClr val="000000"/>
                  </a:solidFill>
                  <a:latin typeface="Segoe UI" panose="020B0502040204020203" pitchFamily="34" charset="0"/>
                  <a:cs typeface="Segoe UI" panose="020B0502040204020203" pitchFamily="34" charset="0"/>
                </a:rPr>
                <a:t>Gain automated threat protection and best practice recommendations for Kubernetes clusters</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2D3AA709-F912-4E1D-A678-4C53B4A850BB}"/>
                </a:ext>
              </a:extLst>
            </p:cNvPr>
            <p:cNvGrpSpPr/>
            <p:nvPr/>
          </p:nvGrpSpPr>
          <p:grpSpPr>
            <a:xfrm>
              <a:off x="10417438" y="2705523"/>
              <a:ext cx="706080" cy="692587"/>
              <a:chOff x="10079680" y="2012759"/>
              <a:chExt cx="786902" cy="771864"/>
            </a:xfrm>
          </p:grpSpPr>
          <p:sp>
            <p:nvSpPr>
              <p:cNvPr id="35" name="magnify" title="Icon of a magnifying glass">
                <a:extLst>
                  <a:ext uri="{FF2B5EF4-FFF2-40B4-BE49-F238E27FC236}">
                    <a16:creationId xmlns:a16="http://schemas.microsoft.com/office/drawing/2014/main" id="{3F313A9C-918F-45A2-875D-27B7011C0611}"/>
                  </a:ext>
                </a:extLst>
              </p:cNvPr>
              <p:cNvSpPr>
                <a:spLocks noChangeAspect="1" noEditPoints="1"/>
              </p:cNvSpPr>
              <p:nvPr/>
            </p:nvSpPr>
            <p:spPr bwMode="auto">
              <a:xfrm flipH="1">
                <a:off x="10079680" y="2012759"/>
                <a:ext cx="786902" cy="7718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Shape 41">
                <a:extLst>
                  <a:ext uri="{FF2B5EF4-FFF2-40B4-BE49-F238E27FC236}">
                    <a16:creationId xmlns:a16="http://schemas.microsoft.com/office/drawing/2014/main" id="{935D7307-2E9E-4D6F-8184-55F9559B83B0}"/>
                  </a:ext>
                </a:extLst>
              </p:cNvPr>
              <p:cNvSpPr/>
              <p:nvPr/>
            </p:nvSpPr>
            <p:spPr bwMode="auto">
              <a:xfrm>
                <a:off x="10468023" y="2124364"/>
                <a:ext cx="280929" cy="283656"/>
              </a:xfrm>
              <a:custGeom>
                <a:avLst/>
                <a:gdLst>
                  <a:gd name="connsiteX0" fmla="*/ 501255 w 735806"/>
                  <a:gd name="connsiteY0" fmla="*/ 157161 h 742948"/>
                  <a:gd name="connsiteX1" fmla="*/ 402433 w 735806"/>
                  <a:gd name="connsiteY1" fmla="*/ 255983 h 742948"/>
                  <a:gd name="connsiteX2" fmla="*/ 501255 w 735806"/>
                  <a:gd name="connsiteY2" fmla="*/ 354805 h 742948"/>
                  <a:gd name="connsiteX3" fmla="*/ 600077 w 735806"/>
                  <a:gd name="connsiteY3" fmla="*/ 255983 h 742948"/>
                  <a:gd name="connsiteX4" fmla="*/ 501255 w 735806"/>
                  <a:gd name="connsiteY4" fmla="*/ 157161 h 742948"/>
                  <a:gd name="connsiteX5" fmla="*/ 234555 w 735806"/>
                  <a:gd name="connsiteY5" fmla="*/ 157161 h 742948"/>
                  <a:gd name="connsiteX6" fmla="*/ 135733 w 735806"/>
                  <a:gd name="connsiteY6" fmla="*/ 255983 h 742948"/>
                  <a:gd name="connsiteX7" fmla="*/ 234555 w 735806"/>
                  <a:gd name="connsiteY7" fmla="*/ 354805 h 742948"/>
                  <a:gd name="connsiteX8" fmla="*/ 333377 w 735806"/>
                  <a:gd name="connsiteY8" fmla="*/ 255983 h 742948"/>
                  <a:gd name="connsiteX9" fmla="*/ 234555 w 735806"/>
                  <a:gd name="connsiteY9" fmla="*/ 157161 h 742948"/>
                  <a:gd name="connsiteX10" fmla="*/ 367903 w 735806"/>
                  <a:gd name="connsiteY10" fmla="*/ 0 h 742948"/>
                  <a:gd name="connsiteX11" fmla="*/ 735806 w 735806"/>
                  <a:gd name="connsiteY11" fmla="*/ 283368 h 742948"/>
                  <a:gd name="connsiteX12" fmla="*/ 573601 w 735806"/>
                  <a:gd name="connsiteY12" fmla="*/ 518341 h 742948"/>
                  <a:gd name="connsiteX13" fmla="*/ 570310 w 735806"/>
                  <a:gd name="connsiteY13" fmla="*/ 519717 h 742948"/>
                  <a:gd name="connsiteX14" fmla="*/ 570310 w 735806"/>
                  <a:gd name="connsiteY14" fmla="*/ 599426 h 742948"/>
                  <a:gd name="connsiteX15" fmla="*/ 426788 w 735806"/>
                  <a:gd name="connsiteY15" fmla="*/ 742948 h 742948"/>
                  <a:gd name="connsiteX16" fmla="*/ 309019 w 735806"/>
                  <a:gd name="connsiteY16" fmla="*/ 742948 h 742948"/>
                  <a:gd name="connsiteX17" fmla="*/ 165497 w 735806"/>
                  <a:gd name="connsiteY17" fmla="*/ 599426 h 742948"/>
                  <a:gd name="connsiteX18" fmla="*/ 165497 w 735806"/>
                  <a:gd name="connsiteY18" fmla="*/ 519718 h 742948"/>
                  <a:gd name="connsiteX19" fmla="*/ 162205 w 735806"/>
                  <a:gd name="connsiteY19" fmla="*/ 518341 h 742948"/>
                  <a:gd name="connsiteX20" fmla="*/ 0 w 735806"/>
                  <a:gd name="connsiteY20" fmla="*/ 283368 h 742948"/>
                  <a:gd name="connsiteX21" fmla="*/ 367903 w 735806"/>
                  <a:gd name="connsiteY21" fmla="*/ 0 h 74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35806" h="742948">
                    <a:moveTo>
                      <a:pt x="501255" y="157161"/>
                    </a:moveTo>
                    <a:cubicBezTo>
                      <a:pt x="446677" y="157161"/>
                      <a:pt x="402433" y="201405"/>
                      <a:pt x="402433" y="255983"/>
                    </a:cubicBezTo>
                    <a:cubicBezTo>
                      <a:pt x="402433" y="310561"/>
                      <a:pt x="446677" y="354805"/>
                      <a:pt x="501255" y="354805"/>
                    </a:cubicBezTo>
                    <a:cubicBezTo>
                      <a:pt x="555833" y="354805"/>
                      <a:pt x="600077" y="310561"/>
                      <a:pt x="600077" y="255983"/>
                    </a:cubicBezTo>
                    <a:cubicBezTo>
                      <a:pt x="600077" y="201405"/>
                      <a:pt x="555833" y="157161"/>
                      <a:pt x="501255" y="157161"/>
                    </a:cubicBezTo>
                    <a:close/>
                    <a:moveTo>
                      <a:pt x="234555" y="157161"/>
                    </a:moveTo>
                    <a:cubicBezTo>
                      <a:pt x="179977" y="157161"/>
                      <a:pt x="135733" y="201405"/>
                      <a:pt x="135733" y="255983"/>
                    </a:cubicBezTo>
                    <a:cubicBezTo>
                      <a:pt x="135733" y="310561"/>
                      <a:pt x="179977" y="354805"/>
                      <a:pt x="234555" y="354805"/>
                    </a:cubicBezTo>
                    <a:cubicBezTo>
                      <a:pt x="289133" y="354805"/>
                      <a:pt x="333377" y="310561"/>
                      <a:pt x="333377" y="255983"/>
                    </a:cubicBezTo>
                    <a:cubicBezTo>
                      <a:pt x="333377" y="201405"/>
                      <a:pt x="289133" y="157161"/>
                      <a:pt x="234555" y="157161"/>
                    </a:cubicBezTo>
                    <a:close/>
                    <a:moveTo>
                      <a:pt x="367903" y="0"/>
                    </a:moveTo>
                    <a:cubicBezTo>
                      <a:pt x="571090" y="0"/>
                      <a:pt x="735806" y="126868"/>
                      <a:pt x="735806" y="283368"/>
                    </a:cubicBezTo>
                    <a:cubicBezTo>
                      <a:pt x="735806" y="381181"/>
                      <a:pt x="671464" y="467418"/>
                      <a:pt x="573601" y="518341"/>
                    </a:cubicBezTo>
                    <a:lnTo>
                      <a:pt x="570310" y="519717"/>
                    </a:lnTo>
                    <a:lnTo>
                      <a:pt x="570310" y="599426"/>
                    </a:lnTo>
                    <a:cubicBezTo>
                      <a:pt x="570310" y="678691"/>
                      <a:pt x="506053" y="742948"/>
                      <a:pt x="426788" y="742948"/>
                    </a:cubicBezTo>
                    <a:lnTo>
                      <a:pt x="309019" y="742948"/>
                    </a:lnTo>
                    <a:cubicBezTo>
                      <a:pt x="229754" y="742948"/>
                      <a:pt x="165497" y="678691"/>
                      <a:pt x="165497" y="599426"/>
                    </a:cubicBezTo>
                    <a:lnTo>
                      <a:pt x="165497" y="519718"/>
                    </a:lnTo>
                    <a:lnTo>
                      <a:pt x="162205" y="518341"/>
                    </a:lnTo>
                    <a:cubicBezTo>
                      <a:pt x="64342" y="467418"/>
                      <a:pt x="0" y="381181"/>
                      <a:pt x="0" y="283368"/>
                    </a:cubicBezTo>
                    <a:cubicBezTo>
                      <a:pt x="0" y="126868"/>
                      <a:pt x="164716" y="0"/>
                      <a:pt x="367903" y="0"/>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grpSp>
      <p:grpSp>
        <p:nvGrpSpPr>
          <p:cNvPr id="2" name="Group 1">
            <a:extLst>
              <a:ext uri="{FF2B5EF4-FFF2-40B4-BE49-F238E27FC236}">
                <a16:creationId xmlns:a16="http://schemas.microsoft.com/office/drawing/2014/main" id="{50D7F5D3-8683-499A-9FED-95ED1C77811B}"/>
              </a:ext>
              <a:ext uri="{C183D7F6-B498-43B3-948B-1728B52AA6E4}">
                <adec:decorative xmlns:adec="http://schemas.microsoft.com/office/drawing/2017/decorative" val="1"/>
              </a:ext>
            </a:extLst>
          </p:cNvPr>
          <p:cNvGrpSpPr/>
          <p:nvPr/>
        </p:nvGrpSpPr>
        <p:grpSpPr>
          <a:xfrm>
            <a:off x="1420127" y="4918369"/>
            <a:ext cx="9596220" cy="162497"/>
            <a:chOff x="1420127" y="4918369"/>
            <a:chExt cx="9596220" cy="162497"/>
          </a:xfrm>
        </p:grpSpPr>
        <p:sp>
          <p:nvSpPr>
            <p:cNvPr id="3" name="Oval 2">
              <a:extLst>
                <a:ext uri="{FF2B5EF4-FFF2-40B4-BE49-F238E27FC236}">
                  <a16:creationId xmlns:a16="http://schemas.microsoft.com/office/drawing/2014/main" id="{7C2AF330-7A18-405C-BC6D-401E3F891D46}"/>
                </a:ext>
              </a:extLst>
            </p:cNvPr>
            <p:cNvSpPr/>
            <p:nvPr/>
          </p:nvSpPr>
          <p:spPr bwMode="auto">
            <a:xfrm rot="16200000">
              <a:off x="1420127" y="493684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 name="Straight Connector 4">
              <a:extLst>
                <a:ext uri="{FF2B5EF4-FFF2-40B4-BE49-F238E27FC236}">
                  <a16:creationId xmlns:a16="http://schemas.microsoft.com/office/drawing/2014/main" id="{60888F8F-1FBC-4A8C-81C5-123E219D0551}"/>
                </a:ext>
              </a:extLst>
            </p:cNvPr>
            <p:cNvCxnSpPr>
              <a:cxnSpLocks/>
              <a:stCxn id="3" idx="4"/>
              <a:endCxn id="6" idx="0"/>
            </p:cNvCxnSpPr>
            <p:nvPr/>
          </p:nvCxnSpPr>
          <p:spPr>
            <a:xfrm>
              <a:off x="1564151" y="5008853"/>
              <a:ext cx="221902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BC3DFF8-124C-4806-AB0F-F4370E0EFF97}"/>
                </a:ext>
              </a:extLst>
            </p:cNvPr>
            <p:cNvSpPr/>
            <p:nvPr/>
          </p:nvSpPr>
          <p:spPr bwMode="auto">
            <a:xfrm rot="16200000">
              <a:off x="3783176" y="493684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DC17FBA9-2E33-4A98-8C9A-E310FCE1D66D}"/>
                </a:ext>
              </a:extLst>
            </p:cNvPr>
            <p:cNvSpPr/>
            <p:nvPr/>
          </p:nvSpPr>
          <p:spPr bwMode="auto">
            <a:xfrm rot="16200000">
              <a:off x="6146225" y="493684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 name="Straight Connector 9">
              <a:extLst>
                <a:ext uri="{FF2B5EF4-FFF2-40B4-BE49-F238E27FC236}">
                  <a16:creationId xmlns:a16="http://schemas.microsoft.com/office/drawing/2014/main" id="{FB8ABB24-D491-4C4D-94D7-557404A5F414}"/>
                </a:ext>
              </a:extLst>
            </p:cNvPr>
            <p:cNvCxnSpPr>
              <a:cxnSpLocks/>
              <a:stCxn id="6" idx="4"/>
              <a:endCxn id="8" idx="0"/>
            </p:cNvCxnSpPr>
            <p:nvPr/>
          </p:nvCxnSpPr>
          <p:spPr>
            <a:xfrm>
              <a:off x="3927200" y="5008853"/>
              <a:ext cx="221902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087B2C0C-C550-49B4-8DEB-71A760C540E7}"/>
                </a:ext>
              </a:extLst>
            </p:cNvPr>
            <p:cNvSpPr/>
            <p:nvPr/>
          </p:nvSpPr>
          <p:spPr bwMode="auto">
            <a:xfrm rot="16200000">
              <a:off x="8509274" y="4936842"/>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16DA472D-BE47-4FC2-AEA8-D0F422944004}"/>
                </a:ext>
              </a:extLst>
            </p:cNvPr>
            <p:cNvCxnSpPr>
              <a:cxnSpLocks/>
              <a:stCxn id="8" idx="4"/>
              <a:endCxn id="31" idx="0"/>
            </p:cNvCxnSpPr>
            <p:nvPr/>
          </p:nvCxnSpPr>
          <p:spPr>
            <a:xfrm>
              <a:off x="6290249" y="5008853"/>
              <a:ext cx="2219025" cy="1"/>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F598513D-2198-43BA-9C98-25900C2CCA20}"/>
                </a:ext>
              </a:extLst>
            </p:cNvPr>
            <p:cNvSpPr/>
            <p:nvPr/>
          </p:nvSpPr>
          <p:spPr bwMode="auto">
            <a:xfrm rot="16200000">
              <a:off x="10872323" y="4918369"/>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2" name="Straight Connector 51">
              <a:extLst>
                <a:ext uri="{FF2B5EF4-FFF2-40B4-BE49-F238E27FC236}">
                  <a16:creationId xmlns:a16="http://schemas.microsoft.com/office/drawing/2014/main" id="{D3505887-0A2C-401F-B3A0-E109DA3AFCDB}"/>
                </a:ext>
              </a:extLst>
            </p:cNvPr>
            <p:cNvCxnSpPr>
              <a:cxnSpLocks/>
              <a:stCxn id="31" idx="4"/>
              <a:endCxn id="51" idx="0"/>
            </p:cNvCxnSpPr>
            <p:nvPr/>
          </p:nvCxnSpPr>
          <p:spPr>
            <a:xfrm flipV="1">
              <a:off x="8653298" y="4990381"/>
              <a:ext cx="2219025" cy="18473"/>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371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D65923-31A2-9024-3068-0BE01A5C0DE8}"/>
              </a:ext>
            </a:extLst>
          </p:cNvPr>
          <p:cNvSpPr>
            <a:spLocks noGrp="1"/>
          </p:cNvSpPr>
          <p:nvPr>
            <p:ph type="title"/>
          </p:nvPr>
        </p:nvSpPr>
        <p:spPr>
          <a:xfrm>
            <a:off x="465137" y="567457"/>
            <a:ext cx="11533187" cy="830020"/>
          </a:xfrm>
        </p:spPr>
        <p:txBody>
          <a:bodyPr/>
          <a:lstStyle/>
          <a:p>
            <a:r>
              <a:rPr lang="en-US" dirty="0"/>
              <a:t>AKS Landing zone accelerator</a:t>
            </a:r>
          </a:p>
        </p:txBody>
      </p:sp>
      <p:sp>
        <p:nvSpPr>
          <p:cNvPr id="15" name="Content Placeholder 2">
            <a:extLst>
              <a:ext uri="{FF2B5EF4-FFF2-40B4-BE49-F238E27FC236}">
                <a16:creationId xmlns:a16="http://schemas.microsoft.com/office/drawing/2014/main" id="{7BCBD529-1B51-E134-6B4F-A785BD980610}"/>
              </a:ext>
            </a:extLst>
          </p:cNvPr>
          <p:cNvSpPr>
            <a:spLocks noGrp="1"/>
          </p:cNvSpPr>
          <p:nvPr>
            <p:ph idx="1"/>
          </p:nvPr>
        </p:nvSpPr>
        <p:spPr>
          <a:xfrm>
            <a:off x="465137" y="1853742"/>
            <a:ext cx="11533187" cy="4247317"/>
          </a:xfrm>
        </p:spPr>
        <p:txBody>
          <a:bodyPr/>
          <a:lstStyle/>
          <a:p>
            <a:r>
              <a:rPr lang="en-US" dirty="0"/>
              <a:t>A modular approach that allows you to customize your environment variables</a:t>
            </a:r>
          </a:p>
          <a:p>
            <a:endParaRPr lang="en-US" dirty="0"/>
          </a:p>
          <a:p>
            <a:r>
              <a:rPr lang="en-US" dirty="0"/>
              <a:t>Design guidelines for evaluating critical decisions</a:t>
            </a:r>
          </a:p>
          <a:p>
            <a:endParaRPr lang="en-US" dirty="0"/>
          </a:p>
          <a:p>
            <a:r>
              <a:rPr lang="en-US" dirty="0"/>
              <a:t>The landing zone architecture</a:t>
            </a:r>
          </a:p>
          <a:p>
            <a:endParaRPr lang="en-US" dirty="0"/>
          </a:p>
          <a:p>
            <a:r>
              <a:rPr lang="en-US" dirty="0"/>
              <a:t>Microsoft recommended AKS reference implementation on the AKS baseline (</a:t>
            </a:r>
            <a:r>
              <a:rPr lang="en-US" dirty="0">
                <a:hlinkClick r:id="rId2"/>
              </a:rPr>
              <a:t>https://learn.microsoft.com/en-us/azure/architecture/reference-architectures/containers/aks/secure-baseline-aks</a:t>
            </a:r>
            <a:r>
              <a:rPr lang="en-US" dirty="0"/>
              <a:t>) </a:t>
            </a:r>
          </a:p>
          <a:p>
            <a:endParaRPr lang="en-US" dirty="0"/>
          </a:p>
          <a:p>
            <a:r>
              <a:rPr lang="en-US"/>
              <a:t>Reference implementation </a:t>
            </a:r>
            <a:r>
              <a:rPr lang="en-US">
                <a:hlinkClick r:id="rId3"/>
              </a:rPr>
              <a:t>https://aka.ms/aks-reference-implementation</a:t>
            </a:r>
            <a:r>
              <a:rPr lang="en-US"/>
              <a:t> </a:t>
            </a:r>
            <a:endParaRPr lang="en-US" dirty="0"/>
          </a:p>
        </p:txBody>
      </p:sp>
      <p:sp>
        <p:nvSpPr>
          <p:cNvPr id="6" name="Footer Placeholder 5">
            <a:extLst>
              <a:ext uri="{FF2B5EF4-FFF2-40B4-BE49-F238E27FC236}">
                <a16:creationId xmlns:a16="http://schemas.microsoft.com/office/drawing/2014/main" id="{D5327C81-7A3C-5164-3EE0-0E7E018E7348}"/>
              </a:ext>
            </a:extLst>
          </p:cNvPr>
          <p:cNvSpPr>
            <a:spLocks noGrp="1"/>
          </p:cNvSpPr>
          <p:nvPr>
            <p:ph type="ftr" sz="quarter" idx="11"/>
          </p:nvPr>
        </p:nvSpPr>
        <p:spPr>
          <a:xfrm>
            <a:off x="369093" y="6578600"/>
            <a:ext cx="11819049" cy="120651"/>
          </a:xfrm>
        </p:spPr>
        <p:txBody>
          <a:bodyPr anchor="ctr">
            <a:normAutofit/>
          </a:bodyPr>
          <a:lstStyle/>
          <a:p>
            <a:pPr>
              <a:lnSpc>
                <a:spcPct val="90000"/>
              </a:lnSpc>
              <a:spcAft>
                <a:spcPts val="600"/>
              </a:spcAft>
            </a:pPr>
            <a:r>
              <a:rPr lang="en-US" sz="200"/>
              <a:t>© Microsoft Corporation                                                                                  								                                Azure </a:t>
            </a:r>
          </a:p>
        </p:txBody>
      </p:sp>
      <p:pic>
        <p:nvPicPr>
          <p:cNvPr id="5" name="Picture 4">
            <a:extLst>
              <a:ext uri="{FF2B5EF4-FFF2-40B4-BE49-F238E27FC236}">
                <a16:creationId xmlns:a16="http://schemas.microsoft.com/office/drawing/2014/main" id="{4889CA2F-67C6-4400-DD59-225D7D78C6E7}"/>
              </a:ext>
            </a:extLst>
          </p:cNvPr>
          <p:cNvPicPr>
            <a:picLocks noChangeAspect="1"/>
          </p:cNvPicPr>
          <p:nvPr/>
        </p:nvPicPr>
        <p:blipFill>
          <a:blip r:embed="rId4"/>
          <a:stretch>
            <a:fillRect/>
          </a:stretch>
        </p:blipFill>
        <p:spPr>
          <a:xfrm>
            <a:off x="11217105" y="0"/>
            <a:ext cx="1219370" cy="1219370"/>
          </a:xfrm>
          <a:prstGeom prst="rect">
            <a:avLst/>
          </a:prstGeom>
        </p:spPr>
      </p:pic>
    </p:spTree>
    <p:extLst>
      <p:ext uri="{BB962C8B-B14F-4D97-AF65-F5344CB8AC3E}">
        <p14:creationId xmlns:p14="http://schemas.microsoft.com/office/powerpoint/2010/main" val="8784108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51CA4-2568-3FFC-2797-E4F464FB95BC}"/>
              </a:ext>
            </a:extLst>
          </p:cNvPr>
          <p:cNvSpPr>
            <a:spLocks noGrp="1"/>
          </p:cNvSpPr>
          <p:nvPr>
            <p:ph type="title"/>
          </p:nvPr>
        </p:nvSpPr>
        <p:spPr>
          <a:xfrm>
            <a:off x="465137" y="567457"/>
            <a:ext cx="11533187" cy="830020"/>
          </a:xfrm>
        </p:spPr>
        <p:txBody>
          <a:bodyPr wrap="square" anchor="t">
            <a:normAutofit/>
          </a:bodyPr>
          <a:lstStyle/>
          <a:p>
            <a:r>
              <a:rPr lang="en-US" dirty="0"/>
              <a:t>Example conceptual reference architecture</a:t>
            </a:r>
            <a:endParaRPr lang="en-SI" dirty="0"/>
          </a:p>
        </p:txBody>
      </p:sp>
      <p:pic>
        <p:nvPicPr>
          <p:cNvPr id="6" name="Content Placeholder 5" descr="ESLZ Azure Kubernetes Service reference implementation">
            <a:extLst>
              <a:ext uri="{FF2B5EF4-FFF2-40B4-BE49-F238E27FC236}">
                <a16:creationId xmlns:a16="http://schemas.microsoft.com/office/drawing/2014/main" id="{CE24DC58-D12D-03F7-AFA0-C650E1BB09D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34894" y="1397477"/>
            <a:ext cx="8518928" cy="5303033"/>
          </a:xfrm>
          <a:noFill/>
        </p:spPr>
      </p:pic>
      <p:sp>
        <p:nvSpPr>
          <p:cNvPr id="11" name="Footer Placeholder 3">
            <a:extLst>
              <a:ext uri="{FF2B5EF4-FFF2-40B4-BE49-F238E27FC236}">
                <a16:creationId xmlns:a16="http://schemas.microsoft.com/office/drawing/2014/main" id="{DCBA7D34-B919-CBBC-F0BE-8921C2917F40}"/>
              </a:ext>
            </a:extLst>
          </p:cNvPr>
          <p:cNvSpPr>
            <a:spLocks noGrp="1"/>
          </p:cNvSpPr>
          <p:nvPr>
            <p:ph type="ftr" sz="quarter" idx="11"/>
          </p:nvPr>
        </p:nvSpPr>
        <p:spPr>
          <a:xfrm>
            <a:off x="369093" y="6578600"/>
            <a:ext cx="11819049" cy="120651"/>
          </a:xfrm>
        </p:spPr>
        <p:txBody>
          <a:bodyPr/>
          <a:lstStyle/>
          <a:p>
            <a:endParaRPr lang="en-US"/>
          </a:p>
        </p:txBody>
      </p:sp>
    </p:spTree>
    <p:extLst>
      <p:ext uri="{BB962C8B-B14F-4D97-AF65-F5344CB8AC3E}">
        <p14:creationId xmlns:p14="http://schemas.microsoft.com/office/powerpoint/2010/main" val="1745225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6C5414F2-0034-5175-2379-9077B04ED4B2}"/>
              </a:ext>
            </a:extLst>
          </p:cNvPr>
          <p:cNvSpPr>
            <a:spLocks noGrp="1"/>
          </p:cNvSpPr>
          <p:nvPr>
            <p:ph type="body" sz="quarter" idx="15"/>
          </p:nvPr>
        </p:nvSpPr>
        <p:spPr>
          <a:xfrm>
            <a:off x="880562" y="4584725"/>
            <a:ext cx="6637838" cy="683264"/>
          </a:xfrm>
        </p:spPr>
        <p:txBody>
          <a:bodyPr/>
          <a:lstStyle/>
          <a:p>
            <a:endParaRPr lang="en-US"/>
          </a:p>
        </p:txBody>
      </p:sp>
      <p:sp>
        <p:nvSpPr>
          <p:cNvPr id="2" name="Title 1">
            <a:extLst>
              <a:ext uri="{FF2B5EF4-FFF2-40B4-BE49-F238E27FC236}">
                <a16:creationId xmlns:a16="http://schemas.microsoft.com/office/drawing/2014/main" id="{EF2F00E9-F7CA-0F7B-970F-3498561B35BB}"/>
              </a:ext>
            </a:extLst>
          </p:cNvPr>
          <p:cNvSpPr>
            <a:spLocks noGrp="1"/>
          </p:cNvSpPr>
          <p:nvPr>
            <p:ph type="title"/>
          </p:nvPr>
        </p:nvSpPr>
        <p:spPr>
          <a:xfrm>
            <a:off x="821960" y="2730874"/>
            <a:ext cx="6696440" cy="1828800"/>
          </a:xfrm>
        </p:spPr>
        <p:txBody>
          <a:bodyPr wrap="square" anchor="b">
            <a:normAutofit/>
          </a:bodyPr>
          <a:lstStyle/>
          <a:p>
            <a:r>
              <a:rPr lang="en-US" dirty="0"/>
              <a:t>AKS baseline for microservices</a:t>
            </a:r>
            <a:endParaRPr lang="en-SI" dirty="0"/>
          </a:p>
        </p:txBody>
      </p:sp>
    </p:spTree>
    <p:extLst>
      <p:ext uri="{BB962C8B-B14F-4D97-AF65-F5344CB8AC3E}">
        <p14:creationId xmlns:p14="http://schemas.microsoft.com/office/powerpoint/2010/main" val="99775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F2749F-1A91-0CB7-C58E-332A7CE319EC}"/>
              </a:ext>
            </a:extLst>
          </p:cNvPr>
          <p:cNvSpPr>
            <a:spLocks noGrp="1"/>
          </p:cNvSpPr>
          <p:nvPr>
            <p:ph type="title"/>
          </p:nvPr>
        </p:nvSpPr>
        <p:spPr>
          <a:xfrm>
            <a:off x="528199" y="262606"/>
            <a:ext cx="11533187" cy="830020"/>
          </a:xfrm>
        </p:spPr>
        <p:txBody>
          <a:bodyPr wrap="square" anchor="t">
            <a:normAutofit/>
          </a:bodyPr>
          <a:lstStyle/>
          <a:p>
            <a:r>
              <a:rPr lang="en-US" dirty="0"/>
              <a:t>Architecture – AKS baseline</a:t>
            </a:r>
            <a:endParaRPr lang="en-SI" dirty="0"/>
          </a:p>
        </p:txBody>
      </p:sp>
      <p:sp>
        <p:nvSpPr>
          <p:cNvPr id="5127" name="Footer Placeholder 3">
            <a:extLst>
              <a:ext uri="{FF2B5EF4-FFF2-40B4-BE49-F238E27FC236}">
                <a16:creationId xmlns:a16="http://schemas.microsoft.com/office/drawing/2014/main" id="{939BD46F-CD3B-9155-A645-1814C02DDF6A}"/>
              </a:ext>
            </a:extLst>
          </p:cNvPr>
          <p:cNvSpPr>
            <a:spLocks noGrp="1"/>
          </p:cNvSpPr>
          <p:nvPr>
            <p:ph type="ftr" sz="quarter" idx="11"/>
          </p:nvPr>
        </p:nvSpPr>
        <p:spPr>
          <a:xfrm>
            <a:off x="369093" y="6578600"/>
            <a:ext cx="11819049" cy="120651"/>
          </a:xfrm>
        </p:spPr>
        <p:txBody>
          <a:bodyPr/>
          <a:lstStyle/>
          <a:p>
            <a:endParaRPr lang="en-US"/>
          </a:p>
        </p:txBody>
      </p:sp>
      <p:pic>
        <p:nvPicPr>
          <p:cNvPr id="6" name="Picture 5">
            <a:extLst>
              <a:ext uri="{FF2B5EF4-FFF2-40B4-BE49-F238E27FC236}">
                <a16:creationId xmlns:a16="http://schemas.microsoft.com/office/drawing/2014/main" id="{898BEEFF-C6CE-57F4-4907-B1CBDC754C20}"/>
              </a:ext>
            </a:extLst>
          </p:cNvPr>
          <p:cNvPicPr>
            <a:picLocks noChangeAspect="1"/>
          </p:cNvPicPr>
          <p:nvPr/>
        </p:nvPicPr>
        <p:blipFill>
          <a:blip r:embed="rId3"/>
          <a:stretch>
            <a:fillRect/>
          </a:stretch>
        </p:blipFill>
        <p:spPr>
          <a:xfrm>
            <a:off x="3594537" y="1182603"/>
            <a:ext cx="6586099" cy="5810333"/>
          </a:xfrm>
          <a:prstGeom prst="rect">
            <a:avLst/>
          </a:prstGeom>
        </p:spPr>
      </p:pic>
    </p:spTree>
    <p:extLst>
      <p:ext uri="{BB962C8B-B14F-4D97-AF65-F5344CB8AC3E}">
        <p14:creationId xmlns:p14="http://schemas.microsoft.com/office/powerpoint/2010/main" val="28588746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F2749F-1A91-0CB7-C58E-332A7CE319EC}"/>
              </a:ext>
            </a:extLst>
          </p:cNvPr>
          <p:cNvSpPr>
            <a:spLocks noGrp="1"/>
          </p:cNvSpPr>
          <p:nvPr>
            <p:ph type="title"/>
          </p:nvPr>
        </p:nvSpPr>
        <p:spPr>
          <a:xfrm>
            <a:off x="528199" y="262606"/>
            <a:ext cx="11533187" cy="830020"/>
          </a:xfrm>
        </p:spPr>
        <p:txBody>
          <a:bodyPr wrap="square" anchor="t">
            <a:normAutofit/>
          </a:bodyPr>
          <a:lstStyle/>
          <a:p>
            <a:r>
              <a:rPr lang="en-US" dirty="0"/>
              <a:t>Architecture – AKS baseline for microservices</a:t>
            </a:r>
            <a:endParaRPr lang="en-SI" dirty="0"/>
          </a:p>
        </p:txBody>
      </p:sp>
      <p:pic>
        <p:nvPicPr>
          <p:cNvPr id="5122" name="Picture 2" descr="Network diagram showing the hub-spoke network with two peered virtual networks and the Azure resources this implementation uses.">
            <a:extLst>
              <a:ext uri="{FF2B5EF4-FFF2-40B4-BE49-F238E27FC236}">
                <a16:creationId xmlns:a16="http://schemas.microsoft.com/office/drawing/2014/main" id="{442D7E1C-43F4-216D-304E-1AA2B446435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43100" y="1092626"/>
            <a:ext cx="8585200" cy="5258436"/>
          </a:xfrm>
          <a:prstGeom prst="rect">
            <a:avLst/>
          </a:prstGeom>
          <a:solidFill>
            <a:srgbClr val="FFFFFF"/>
          </a:solidFill>
        </p:spPr>
      </p:pic>
      <p:sp>
        <p:nvSpPr>
          <p:cNvPr id="5127" name="Footer Placeholder 3">
            <a:extLst>
              <a:ext uri="{FF2B5EF4-FFF2-40B4-BE49-F238E27FC236}">
                <a16:creationId xmlns:a16="http://schemas.microsoft.com/office/drawing/2014/main" id="{939BD46F-CD3B-9155-A645-1814C02DDF6A}"/>
              </a:ext>
            </a:extLst>
          </p:cNvPr>
          <p:cNvSpPr>
            <a:spLocks noGrp="1"/>
          </p:cNvSpPr>
          <p:nvPr>
            <p:ph type="ftr" sz="quarter" idx="11"/>
          </p:nvPr>
        </p:nvSpPr>
        <p:spPr>
          <a:xfrm>
            <a:off x="369093" y="6578600"/>
            <a:ext cx="11819049" cy="120651"/>
          </a:xfrm>
        </p:spPr>
        <p:txBody>
          <a:bodyPr/>
          <a:lstStyle/>
          <a:p>
            <a:endParaRPr lang="en-US"/>
          </a:p>
        </p:txBody>
      </p:sp>
    </p:spTree>
    <p:extLst>
      <p:ext uri="{BB962C8B-B14F-4D97-AF65-F5344CB8AC3E}">
        <p14:creationId xmlns:p14="http://schemas.microsoft.com/office/powerpoint/2010/main" val="35748094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04E8C61D-5AEF-7902-FBDF-D2072B4010AE}"/>
              </a:ext>
            </a:extLst>
          </p:cNvPr>
          <p:cNvSpPr>
            <a:spLocks noGrp="1"/>
          </p:cNvSpPr>
          <p:nvPr>
            <p:ph type="title"/>
          </p:nvPr>
        </p:nvSpPr>
        <p:spPr>
          <a:xfrm>
            <a:off x="465137" y="567457"/>
            <a:ext cx="11533187" cy="830020"/>
          </a:xfrm>
        </p:spPr>
        <p:txBody>
          <a:bodyPr/>
          <a:lstStyle/>
          <a:p>
            <a:r>
              <a:rPr lang="en-US" dirty="0"/>
              <a:t>Architecture – AKS baseline for multi-region clusters</a:t>
            </a:r>
          </a:p>
        </p:txBody>
      </p:sp>
      <p:pic>
        <p:nvPicPr>
          <p:cNvPr id="15" name="Picture 14">
            <a:extLst>
              <a:ext uri="{FF2B5EF4-FFF2-40B4-BE49-F238E27FC236}">
                <a16:creationId xmlns:a16="http://schemas.microsoft.com/office/drawing/2014/main" id="{D8BD6D33-6691-4BF8-19F4-1C526980E781}"/>
              </a:ext>
            </a:extLst>
          </p:cNvPr>
          <p:cNvPicPr>
            <a:picLocks noChangeAspect="1"/>
          </p:cNvPicPr>
          <p:nvPr/>
        </p:nvPicPr>
        <p:blipFill>
          <a:blip r:embed="rId3"/>
          <a:stretch>
            <a:fillRect/>
          </a:stretch>
        </p:blipFill>
        <p:spPr>
          <a:xfrm>
            <a:off x="955960" y="1854200"/>
            <a:ext cx="10218699" cy="4572868"/>
          </a:xfrm>
          <a:prstGeom prst="rect">
            <a:avLst/>
          </a:prstGeom>
          <a:noFill/>
        </p:spPr>
      </p:pic>
      <p:sp>
        <p:nvSpPr>
          <p:cNvPr id="22" name="Footer Placeholder 3">
            <a:extLst>
              <a:ext uri="{FF2B5EF4-FFF2-40B4-BE49-F238E27FC236}">
                <a16:creationId xmlns:a16="http://schemas.microsoft.com/office/drawing/2014/main" id="{F9E7E6E7-FEB1-095C-AA13-DC9896DA8ADF}"/>
              </a:ext>
            </a:extLst>
          </p:cNvPr>
          <p:cNvSpPr>
            <a:spLocks noGrp="1"/>
          </p:cNvSpPr>
          <p:nvPr>
            <p:ph type="ftr" sz="quarter" idx="11"/>
          </p:nvPr>
        </p:nvSpPr>
        <p:spPr>
          <a:xfrm>
            <a:off x="369093" y="6578600"/>
            <a:ext cx="11819049" cy="120651"/>
          </a:xfrm>
        </p:spPr>
        <p:txBody>
          <a:bodyPr/>
          <a:lstStyle/>
          <a:p>
            <a:endParaRPr lang="en-US"/>
          </a:p>
        </p:txBody>
      </p:sp>
    </p:spTree>
    <p:extLst>
      <p:ext uri="{BB962C8B-B14F-4D97-AF65-F5344CB8AC3E}">
        <p14:creationId xmlns:p14="http://schemas.microsoft.com/office/powerpoint/2010/main" val="1972907543"/>
      </p:ext>
    </p:extLst>
  </p:cSld>
  <p:clrMapOvr>
    <a:masterClrMapping/>
  </p:clrMapOvr>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3.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2.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3.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4.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5.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6.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7.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8.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9.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Azure_PowerPoint_Template_Sept2018</Template>
  <TotalTime>0</TotalTime>
  <Words>6278</Words>
  <Application>Microsoft Office PowerPoint</Application>
  <PresentationFormat>Custom</PresentationFormat>
  <Paragraphs>597</Paragraphs>
  <Slides>28</Slides>
  <Notes>23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28</vt:i4>
      </vt:variant>
    </vt:vector>
  </HeadingPairs>
  <TitlesOfParts>
    <vt:vector size="39" baseType="lpstr">
      <vt:lpstr>Arial</vt:lpstr>
      <vt:lpstr>Calibri</vt:lpstr>
      <vt:lpstr>Consolas</vt:lpstr>
      <vt:lpstr>Segoe UI</vt:lpstr>
      <vt:lpstr>Segoe UI Light</vt:lpstr>
      <vt:lpstr>Segoe UI Semibold</vt:lpstr>
      <vt:lpstr>Segoe UI Semilight</vt:lpstr>
      <vt:lpstr>Wingdings</vt:lpstr>
      <vt:lpstr>Dynamics 365</vt:lpstr>
      <vt:lpstr>Reinventing Productivity</vt:lpstr>
      <vt:lpstr>1_Black Template</vt:lpstr>
      <vt:lpstr>Enterprise Scale Azure Kubernetes Service</vt:lpstr>
      <vt:lpstr>The elements of high-performing Kubernetes</vt:lpstr>
      <vt:lpstr>Build on an enterprise-grade, secure platform</vt:lpstr>
      <vt:lpstr>AKS Landing zone accelerator</vt:lpstr>
      <vt:lpstr>Example conceptual reference architecture</vt:lpstr>
      <vt:lpstr>AKS baseline for microservices</vt:lpstr>
      <vt:lpstr>Architecture – AKS baseline</vt:lpstr>
      <vt:lpstr>Architecture – AKS baseline for microservices</vt:lpstr>
      <vt:lpstr>Architecture – AKS baseline for multi-region clusters</vt:lpstr>
      <vt:lpstr>Architecture – AKS regulated cluster for PCI-DSS 3.2.1</vt:lpstr>
      <vt:lpstr>Considerations / Recommendations</vt:lpstr>
      <vt:lpstr>Consideration: Azure Billing and AAD tenant</vt:lpstr>
      <vt:lpstr>Consideration: Identity and access management </vt:lpstr>
      <vt:lpstr>Recommendations: Identity and access management </vt:lpstr>
      <vt:lpstr>Considerations: Network topology and connectivity (1/2)</vt:lpstr>
      <vt:lpstr>Considerations: Network topology and connectivity (2/2)</vt:lpstr>
      <vt:lpstr>Considerations: Private clusters (1/2)</vt:lpstr>
      <vt:lpstr>Considerations: Private clusters (2/2)</vt:lpstr>
      <vt:lpstr>Considerations: Resource organization</vt:lpstr>
      <vt:lpstr>Considerations: Security</vt:lpstr>
      <vt:lpstr>Recommendation: Security</vt:lpstr>
      <vt:lpstr>Design: Platform automation and DevOps for AKS </vt:lpstr>
      <vt:lpstr>Recommendations: Platform automation and DevOps for AKS</vt:lpstr>
      <vt:lpstr>Design: Scalability</vt:lpstr>
      <vt:lpstr>Design: Storage</vt:lpstr>
      <vt:lpstr>Cost governance with Kubecost</vt:lpstr>
      <vt:lpstr>Best support for your enterprise needs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Kubernetes Service</dc:title>
  <dc:subject>Azure Kubernetes Service</dc:subject>
  <dc:creator/>
  <cp:keywords/>
  <dc:description/>
  <cp:lastModifiedBy/>
  <cp:revision>1</cp:revision>
  <dcterms:created xsi:type="dcterms:W3CDTF">2021-10-07T17:05:40Z</dcterms:created>
  <dcterms:modified xsi:type="dcterms:W3CDTF">2023-05-18T08:27:17Z</dcterms:modified>
</cp:coreProperties>
</file>